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90" r:id="rId4"/>
    <p:sldId id="284" r:id="rId5"/>
    <p:sldId id="260" r:id="rId6"/>
    <p:sldId id="262" r:id="rId7"/>
    <p:sldId id="267" r:id="rId8"/>
    <p:sldId id="261" r:id="rId9"/>
    <p:sldId id="264" r:id="rId10"/>
    <p:sldId id="274" r:id="rId11"/>
    <p:sldId id="280" r:id="rId12"/>
    <p:sldId id="287" r:id="rId13"/>
    <p:sldId id="288" r:id="rId14"/>
    <p:sldId id="269" r:id="rId15"/>
    <p:sldId id="281" r:id="rId16"/>
    <p:sldId id="270" r:id="rId17"/>
    <p:sldId id="265" r:id="rId18"/>
    <p:sldId id="275" r:id="rId19"/>
    <p:sldId id="279" r:id="rId20"/>
    <p:sldId id="276" r:id="rId21"/>
    <p:sldId id="277" r:id="rId22"/>
    <p:sldId id="282" r:id="rId23"/>
    <p:sldId id="273" r:id="rId24"/>
    <p:sldId id="272" r:id="rId25"/>
    <p:sldId id="271" r:id="rId26"/>
    <p:sldId id="294" r:id="rId27"/>
    <p:sldId id="293" r:id="rId28"/>
    <p:sldId id="291" r:id="rId29"/>
    <p:sldId id="286" r:id="rId30"/>
    <p:sldId id="263"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12" autoAdjust="0"/>
    <p:restoredTop sz="94660"/>
  </p:normalViewPr>
  <p:slideViewPr>
    <p:cSldViewPr snapToGrid="0">
      <p:cViewPr varScale="1">
        <p:scale>
          <a:sx n="97" d="100"/>
          <a:sy n="97" d="100"/>
        </p:scale>
        <p:origin x="96"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25CB7EE-1BEE-4428-9F38-5F1D5B79EF9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776075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5CB7EE-1BEE-4428-9F38-5F1D5B79EF9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3912719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5CB7EE-1BEE-4428-9F38-5F1D5B79EF9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4193199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63A0-4AB8-422C-A011-A08DEFDF7C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28981C-4E62-49A9-8411-A97E271D76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1C2170-398D-4825-B686-93CA15F4C8F6}"/>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36344C09-0D61-48E8-BC5C-79E6E37DB5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D0D7F-853B-44EA-BC13-446094C8D16D}"/>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351425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D4B44-40B3-4C49-867A-585CB0BA5D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8C90-6385-43B7-8D72-C3220AC20C0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745B1-A74A-42DC-83F2-FB635C1BA189}"/>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2F12AB22-D7C4-42DD-8D3A-9DACCE5747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9B88D-5EDB-40AC-BF66-796710491D30}"/>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07846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3C6F-EB05-4F79-8946-A341F76D89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E9FD97-58F4-4083-AA2B-7BC67B477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DEF2D90-7059-4D07-8DA9-4A6C3964F2DE}"/>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482D0C38-A933-4257-A185-535D7E5B5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3BED93-4D56-49A1-9B4E-065F8573CE33}"/>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056740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9FD86-43E7-47B5-9C38-ED2487D54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50200A-51AE-4CBD-8438-D2F1CA87DD0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141A11-A1C2-4038-B26B-8796A09BDBB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736B13-DA51-4ACA-A0C4-C25E48970633}"/>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6" name="Footer Placeholder 5">
            <a:extLst>
              <a:ext uri="{FF2B5EF4-FFF2-40B4-BE49-F238E27FC236}">
                <a16:creationId xmlns:a16="http://schemas.microsoft.com/office/drawing/2014/main" id="{010F3384-7404-4322-9362-CCF82DFBC2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C9040-171E-4CC1-ACB3-B59DC7A55336}"/>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4359977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43B48-97C0-42DA-9B1E-76CBFA928C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BF8DDE-D1AC-4561-BD05-C2D837C2AE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89AA84-8162-4EEA-9A3C-BDE3945723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03B59-A61A-46BE-8F46-00A821698D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802C1D-3C91-4D96-99C3-78456D706A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AD3D4-5854-4E19-99A0-B979DD70626F}"/>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8" name="Footer Placeholder 7">
            <a:extLst>
              <a:ext uri="{FF2B5EF4-FFF2-40B4-BE49-F238E27FC236}">
                <a16:creationId xmlns:a16="http://schemas.microsoft.com/office/drawing/2014/main" id="{4ED3BCFC-5B1D-4F55-A198-23CFCEB2E4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04A468-CB69-486C-AE1F-4550DBC9D792}"/>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023752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6C0E7-5812-4E53-8F22-1EFC5C6C3C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097A0D-AC7D-4CB4-9080-8D27A8BFC0C1}"/>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4" name="Footer Placeholder 3">
            <a:extLst>
              <a:ext uri="{FF2B5EF4-FFF2-40B4-BE49-F238E27FC236}">
                <a16:creationId xmlns:a16="http://schemas.microsoft.com/office/drawing/2014/main" id="{6158073E-A56B-4DBB-B52F-BEBA0C16E5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F5D775-EE56-4712-A475-F90D80BB9151}"/>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1327557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6A44F2-D874-4F6D-8BDA-28060D5AFE05}"/>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3" name="Footer Placeholder 2">
            <a:extLst>
              <a:ext uri="{FF2B5EF4-FFF2-40B4-BE49-F238E27FC236}">
                <a16:creationId xmlns:a16="http://schemas.microsoft.com/office/drawing/2014/main" id="{8D109083-D45E-4DC9-A54E-13EB3BB7A4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8D704-010A-4C09-B8B4-A62BA2ADD034}"/>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316726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3B1F-99FB-464B-BBC3-EE30EBA85A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2ACE17-9B2C-4E09-8260-43939C486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AC942-26EB-48FB-9847-CD9083349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DED9D7-7895-4CB7-A687-1FADA110C497}"/>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6" name="Footer Placeholder 5">
            <a:extLst>
              <a:ext uri="{FF2B5EF4-FFF2-40B4-BE49-F238E27FC236}">
                <a16:creationId xmlns:a16="http://schemas.microsoft.com/office/drawing/2014/main" id="{51F5AE4C-22CC-4482-A221-6812FF569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A0CC02-FD95-40BA-9431-74EF66D39D8C}"/>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296338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5CB7EE-1BEE-4428-9F38-5F1D5B79EF9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1298474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9443F-D12F-46BA-9EDC-634B135ABA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51D6CB-4414-4030-BBD5-630AA5918E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6E715D-BF54-4E54-8BB2-0451220E8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1E6A9F-B9AA-4C77-A04F-F52A5C99F293}"/>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6" name="Footer Placeholder 5">
            <a:extLst>
              <a:ext uri="{FF2B5EF4-FFF2-40B4-BE49-F238E27FC236}">
                <a16:creationId xmlns:a16="http://schemas.microsoft.com/office/drawing/2014/main" id="{AB3257B1-A8F1-4A20-9379-6155534DF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B0C181-D23E-4DB3-A524-840F644C76FD}"/>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1221416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28F-C40E-46F3-9148-8CAC16C756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9AC4A5-D4B7-4042-808D-967C9474713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623649-8411-4555-9AB6-E522DA194E3E}"/>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EC2A9D6E-28F6-4F9D-84C2-29E281B72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0AAF3-C354-42F7-8E36-7354F9E40E72}"/>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789202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69510-4480-4711-90A9-59C019C79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10E3E5-11DA-4E98-935A-FB524E6AA9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85914-8ACD-48F3-95C5-F5C4EA68784D}"/>
              </a:ext>
            </a:extLst>
          </p:cNvPr>
          <p:cNvSpPr>
            <a:spLocks noGrp="1"/>
          </p:cNvSpPr>
          <p:nvPr>
            <p:ph type="dt" sz="half" idx="10"/>
          </p:nvPr>
        </p:nvSpPr>
        <p:spPr/>
        <p:txBody>
          <a:body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50733488-FF85-4EC7-9BBC-7FAEB148E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BF12B-2BA1-451F-8348-FF15AFE93844}"/>
              </a:ext>
            </a:extLst>
          </p:cNvPr>
          <p:cNvSpPr>
            <a:spLocks noGrp="1"/>
          </p:cNvSpPr>
          <p:nvPr>
            <p:ph type="sldNum" sz="quarter" idx="12"/>
          </p:nvPr>
        </p:nvSpPr>
        <p:spPr/>
        <p:txBody>
          <a:bodyPr/>
          <a:lstStyle/>
          <a:p>
            <a:fld id="{E6463DA8-0B9F-4BB5-B91A-13EEA3BD1D1A}" type="slidenum">
              <a:rPr lang="en-US" smtClean="0"/>
              <a:t>‹#›</a:t>
            </a:fld>
            <a:endParaRPr lang="en-US"/>
          </a:p>
        </p:txBody>
      </p:sp>
    </p:spTree>
    <p:extLst>
      <p:ext uri="{BB962C8B-B14F-4D97-AF65-F5344CB8AC3E}">
        <p14:creationId xmlns:p14="http://schemas.microsoft.com/office/powerpoint/2010/main" val="2706506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5CB7EE-1BEE-4428-9F38-5F1D5B79EF9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221160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5CB7EE-1BEE-4428-9F38-5F1D5B79EF9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332763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5CB7EE-1BEE-4428-9F38-5F1D5B79EF98}" type="datetimeFigureOut">
              <a:rPr lang="en-US" smtClean="0"/>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404175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5CB7EE-1BEE-4428-9F38-5F1D5B79EF98}"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9607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CB7EE-1BEE-4428-9F38-5F1D5B79EF98}"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1126111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CB7EE-1BEE-4428-9F38-5F1D5B79EF9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1984115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5CB7EE-1BEE-4428-9F38-5F1D5B79EF9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4023F1-F010-4E8E-81C0-46C66B3AF0BF}" type="slidenum">
              <a:rPr lang="en-US" smtClean="0"/>
              <a:t>‹#›</a:t>
            </a:fld>
            <a:endParaRPr lang="en-US"/>
          </a:p>
        </p:txBody>
      </p:sp>
    </p:spTree>
    <p:extLst>
      <p:ext uri="{BB962C8B-B14F-4D97-AF65-F5344CB8AC3E}">
        <p14:creationId xmlns:p14="http://schemas.microsoft.com/office/powerpoint/2010/main" val="4204528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CB7EE-1BEE-4428-9F38-5F1D5B79EF98}" type="datetimeFigureOut">
              <a:rPr lang="en-US" smtClean="0"/>
              <a:t>5/31/2018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4023F1-F010-4E8E-81C0-46C66B3AF0BF}" type="slidenum">
              <a:rPr lang="en-US" smtClean="0"/>
              <a:t>‹#›</a:t>
            </a:fld>
            <a:endParaRPr lang="en-US"/>
          </a:p>
        </p:txBody>
      </p:sp>
    </p:spTree>
    <p:extLst>
      <p:ext uri="{BB962C8B-B14F-4D97-AF65-F5344CB8AC3E}">
        <p14:creationId xmlns:p14="http://schemas.microsoft.com/office/powerpoint/2010/main" val="2144546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832B1-0E35-419B-9658-AB80368190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CE1F30-DE47-45B5-A90E-4694510BA1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4C0937-5CB8-4B74-AA2E-6D48280B06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68DEA-04AF-4677-8588-B194DC76910C}" type="datetimeFigureOut">
              <a:rPr lang="en-US" smtClean="0"/>
              <a:t>5/31/2018</a:t>
            </a:fld>
            <a:endParaRPr lang="en-US"/>
          </a:p>
        </p:txBody>
      </p:sp>
      <p:sp>
        <p:nvSpPr>
          <p:cNvPr id="5" name="Footer Placeholder 4">
            <a:extLst>
              <a:ext uri="{FF2B5EF4-FFF2-40B4-BE49-F238E27FC236}">
                <a16:creationId xmlns:a16="http://schemas.microsoft.com/office/drawing/2014/main" id="{1BA44F39-0792-4F74-838B-CE6EF8E13F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F0AD85-FF13-4E29-9BE3-5A53BA1785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63DA8-0B9F-4BB5-B91A-13EEA3BD1D1A}" type="slidenum">
              <a:rPr lang="en-US" smtClean="0"/>
              <a:t>‹#›</a:t>
            </a:fld>
            <a:endParaRPr lang="en-US"/>
          </a:p>
        </p:txBody>
      </p:sp>
    </p:spTree>
    <p:extLst>
      <p:ext uri="{BB962C8B-B14F-4D97-AF65-F5344CB8AC3E}">
        <p14:creationId xmlns:p14="http://schemas.microsoft.com/office/powerpoint/2010/main" val="42683831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10" name="image2.png" descr="TIRnew-gradient.png"/>
          <p:cNvPicPr/>
          <p:nvPr/>
        </p:nvPicPr>
        <p:blipFill>
          <a:blip r:embed="rId2">
            <a:extLst/>
          </a:blip>
          <a:stretch>
            <a:fillRect/>
          </a:stretch>
        </p:blipFill>
        <p:spPr>
          <a:xfrm>
            <a:off x="8180438" y="600584"/>
            <a:ext cx="3693195" cy="830997"/>
          </a:xfrm>
          <a:prstGeom prst="rect">
            <a:avLst/>
          </a:prstGeom>
          <a:ln w="12700">
            <a:miter lim="400000"/>
          </a:ln>
        </p:spPr>
      </p:pic>
      <p:pic>
        <p:nvPicPr>
          <p:cNvPr id="5" name="Picture 4">
            <a:extLst>
              <a:ext uri="{FF2B5EF4-FFF2-40B4-BE49-F238E27FC236}">
                <a16:creationId xmlns:a16="http://schemas.microsoft.com/office/drawing/2014/main" id="{6AF86BC6-01C3-42FE-B52C-3CEA351B6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926" y="2077004"/>
            <a:ext cx="3659975" cy="2457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a:extLst>
              <a:ext uri="{FF2B5EF4-FFF2-40B4-BE49-F238E27FC236}">
                <a16:creationId xmlns:a16="http://schemas.microsoft.com/office/drawing/2014/main" id="{60CC92DC-1EC3-4DFF-9DCA-36FE87B3D02E}"/>
              </a:ext>
            </a:extLst>
          </p:cNvPr>
          <p:cNvSpPr/>
          <p:nvPr/>
        </p:nvSpPr>
        <p:spPr>
          <a:xfrm>
            <a:off x="2021675" y="5283136"/>
            <a:ext cx="8148649" cy="707886"/>
          </a:xfrm>
          <a:prstGeom prst="rect">
            <a:avLst/>
          </a:prstGeom>
        </p:spPr>
        <p:txBody>
          <a:bodyPr wrap="square">
            <a:spAutoFit/>
          </a:bodyPr>
          <a:lstStyle/>
          <a:p>
            <a:pPr algn="ctr"/>
            <a:r>
              <a:rPr lang="en-US" sz="4000" dirty="0">
                <a:ln w="0"/>
                <a:effectLst>
                  <a:outerShdw blurRad="38100" dist="25400" dir="5400000" algn="ctr" rotWithShape="0">
                    <a:srgbClr val="6E747A">
                      <a:alpha val="43000"/>
                    </a:srgbClr>
                  </a:outerShdw>
                </a:effectLst>
                <a:latin typeface="Raleway" panose="020B0003030101060003" pitchFamily="34" charset="0"/>
              </a:rPr>
              <a:t>Lesson Three – Your Infinite Mind</a:t>
            </a:r>
            <a:endParaRPr lang="en-US" sz="4000" dirty="0">
              <a:ln w="0"/>
              <a:effectLst>
                <a:outerShdw blurRad="38100" dist="25400" dir="5400000" algn="ctr" rotWithShape="0">
                  <a:srgbClr val="6E747A">
                    <a:alpha val="43000"/>
                  </a:srgbClr>
                </a:outerShdw>
              </a:effectLst>
            </a:endParaRPr>
          </a:p>
        </p:txBody>
      </p:sp>
      <p:pic>
        <p:nvPicPr>
          <p:cNvPr id="3" name="Picture 2">
            <a:extLst>
              <a:ext uri="{FF2B5EF4-FFF2-40B4-BE49-F238E27FC236}">
                <a16:creationId xmlns:a16="http://schemas.microsoft.com/office/drawing/2014/main" id="{604A6245-9B72-4BE3-A3A3-CD28114E3756}"/>
              </a:ext>
            </a:extLst>
          </p:cNvPr>
          <p:cNvPicPr>
            <a:picLocks noChangeAspect="1"/>
          </p:cNvPicPr>
          <p:nvPr/>
        </p:nvPicPr>
        <p:blipFill rotWithShape="1">
          <a:blip r:embed="rId4"/>
          <a:srcRect l="3985" t="7536" r="4581" b="7536"/>
          <a:stretch/>
        </p:blipFill>
        <p:spPr>
          <a:xfrm>
            <a:off x="6738061" y="2077004"/>
            <a:ext cx="3516983" cy="24574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996995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B5AE81-2031-4AE2-A496-5F51958FDBD0}"/>
              </a:ext>
            </a:extLst>
          </p:cNvPr>
          <p:cNvPicPr>
            <a:picLocks noChangeAspect="1"/>
          </p:cNvPicPr>
          <p:nvPr/>
        </p:nvPicPr>
        <p:blipFill>
          <a:blip r:embed="rId2"/>
          <a:stretch>
            <a:fillRect/>
          </a:stretch>
        </p:blipFill>
        <p:spPr>
          <a:xfrm>
            <a:off x="2924078" y="1316499"/>
            <a:ext cx="6343844" cy="422500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49DD8E3D-1FF6-480B-95CC-69832D8FB110}"/>
              </a:ext>
            </a:extLst>
          </p:cNvPr>
          <p:cNvPicPr>
            <a:picLocks noChangeAspect="1"/>
          </p:cNvPicPr>
          <p:nvPr/>
        </p:nvPicPr>
        <p:blipFill>
          <a:blip r:embed="rId3"/>
          <a:stretch>
            <a:fillRect/>
          </a:stretch>
        </p:blipFill>
        <p:spPr>
          <a:xfrm>
            <a:off x="228993" y="0"/>
            <a:ext cx="2255716" cy="1749704"/>
          </a:xfrm>
          <a:prstGeom prst="rect">
            <a:avLst/>
          </a:prstGeom>
        </p:spPr>
      </p:pic>
    </p:spTree>
    <p:extLst>
      <p:ext uri="{BB962C8B-B14F-4D97-AF65-F5344CB8AC3E}">
        <p14:creationId xmlns:p14="http://schemas.microsoft.com/office/powerpoint/2010/main" val="3291591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1DB1A-E82D-4037-829A-5AB1345B11C0}"/>
              </a:ext>
            </a:extLst>
          </p:cNvPr>
          <p:cNvPicPr>
            <a:picLocks noChangeAspect="1"/>
          </p:cNvPicPr>
          <p:nvPr/>
        </p:nvPicPr>
        <p:blipFill>
          <a:blip r:embed="rId2"/>
          <a:stretch>
            <a:fillRect/>
          </a:stretch>
        </p:blipFill>
        <p:spPr>
          <a:xfrm>
            <a:off x="2787445" y="759712"/>
            <a:ext cx="6617110" cy="5590317"/>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860E1DA5-6427-4316-88C1-8BED37514748}"/>
              </a:ext>
            </a:extLst>
          </p:cNvPr>
          <p:cNvPicPr>
            <a:picLocks noChangeAspect="1"/>
          </p:cNvPicPr>
          <p:nvPr/>
        </p:nvPicPr>
        <p:blipFill>
          <a:blip r:embed="rId3"/>
          <a:stretch>
            <a:fillRect/>
          </a:stretch>
        </p:blipFill>
        <p:spPr>
          <a:xfrm>
            <a:off x="160167" y="0"/>
            <a:ext cx="2255716" cy="1749704"/>
          </a:xfrm>
          <a:prstGeom prst="rect">
            <a:avLst/>
          </a:prstGeom>
        </p:spPr>
      </p:pic>
    </p:spTree>
    <p:extLst>
      <p:ext uri="{BB962C8B-B14F-4D97-AF65-F5344CB8AC3E}">
        <p14:creationId xmlns:p14="http://schemas.microsoft.com/office/powerpoint/2010/main" val="1470755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6DFC2-6460-4A1B-88E4-1A6EFE5F65A8}"/>
              </a:ext>
            </a:extLst>
          </p:cNvPr>
          <p:cNvPicPr>
            <a:picLocks noChangeAspect="1"/>
          </p:cNvPicPr>
          <p:nvPr/>
        </p:nvPicPr>
        <p:blipFill>
          <a:blip r:embed="rId2"/>
          <a:stretch>
            <a:fillRect/>
          </a:stretch>
        </p:blipFill>
        <p:spPr>
          <a:xfrm>
            <a:off x="3405187" y="2381250"/>
            <a:ext cx="5381625" cy="2095500"/>
          </a:xfrm>
          <a:prstGeom prst="rect">
            <a:avLst/>
          </a:prstGeom>
        </p:spPr>
      </p:pic>
      <p:pic>
        <p:nvPicPr>
          <p:cNvPr id="3" name="Picture 2">
            <a:extLst>
              <a:ext uri="{FF2B5EF4-FFF2-40B4-BE49-F238E27FC236}">
                <a16:creationId xmlns:a16="http://schemas.microsoft.com/office/drawing/2014/main" id="{39FC7F88-F918-4BBA-8052-C183F45724D4}"/>
              </a:ext>
            </a:extLst>
          </p:cNvPr>
          <p:cNvPicPr>
            <a:picLocks noChangeAspect="1"/>
          </p:cNvPicPr>
          <p:nvPr/>
        </p:nvPicPr>
        <p:blipFill>
          <a:blip r:embed="rId3"/>
          <a:stretch>
            <a:fillRect/>
          </a:stretch>
        </p:blipFill>
        <p:spPr>
          <a:xfrm>
            <a:off x="9832" y="0"/>
            <a:ext cx="2255716" cy="1749704"/>
          </a:xfrm>
          <a:prstGeom prst="rect">
            <a:avLst/>
          </a:prstGeom>
        </p:spPr>
      </p:pic>
    </p:spTree>
    <p:extLst>
      <p:ext uri="{BB962C8B-B14F-4D97-AF65-F5344CB8AC3E}">
        <p14:creationId xmlns:p14="http://schemas.microsoft.com/office/powerpoint/2010/main" val="1383780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264" y="1491288"/>
            <a:ext cx="5168554" cy="35315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1641988" y="5803554"/>
            <a:ext cx="9202994" cy="523220"/>
          </a:xfrm>
          <a:prstGeom prst="rect">
            <a:avLst/>
          </a:prstGeom>
          <a:noFill/>
        </p:spPr>
        <p:txBody>
          <a:bodyPr wrap="square" rtlCol="0">
            <a:spAutoFit/>
          </a:bodyPr>
          <a:lstStyle/>
          <a:p>
            <a:pPr algn="ctr"/>
            <a:r>
              <a:rPr lang="en-US" sz="2800" b="1" dirty="0"/>
              <a:t>The Mind Is Your  City On The Top of the Hill </a:t>
            </a:r>
          </a:p>
        </p:txBody>
      </p:sp>
      <p:pic>
        <p:nvPicPr>
          <p:cNvPr id="4" name="Picture 3">
            <a:extLst>
              <a:ext uri="{FF2B5EF4-FFF2-40B4-BE49-F238E27FC236}">
                <a16:creationId xmlns:a16="http://schemas.microsoft.com/office/drawing/2014/main" id="{6DDA8000-6F71-4987-BB9A-5B82C2062963}"/>
              </a:ext>
            </a:extLst>
          </p:cNvPr>
          <p:cNvPicPr>
            <a:picLocks noChangeAspect="1"/>
          </p:cNvPicPr>
          <p:nvPr/>
        </p:nvPicPr>
        <p:blipFill>
          <a:blip r:embed="rId3"/>
          <a:stretch>
            <a:fillRect/>
          </a:stretch>
        </p:blipFill>
        <p:spPr>
          <a:xfrm>
            <a:off x="336586" y="270558"/>
            <a:ext cx="1816678" cy="12207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06522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088C6F-1E5F-42A4-845A-CE71D98B4478}"/>
              </a:ext>
            </a:extLst>
          </p:cNvPr>
          <p:cNvPicPr>
            <a:picLocks noChangeAspect="1"/>
          </p:cNvPicPr>
          <p:nvPr/>
        </p:nvPicPr>
        <p:blipFill rotWithShape="1">
          <a:blip r:embed="rId2"/>
          <a:srcRect l="4033" t="3584" r="5161" b="20430"/>
          <a:stretch/>
        </p:blipFill>
        <p:spPr>
          <a:xfrm>
            <a:off x="1287763" y="1098754"/>
            <a:ext cx="9901345" cy="466049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31BA58A8-173D-4AA4-AF41-F0C0E524770F}"/>
              </a:ext>
            </a:extLst>
          </p:cNvPr>
          <p:cNvPicPr>
            <a:picLocks noChangeAspect="1"/>
          </p:cNvPicPr>
          <p:nvPr/>
        </p:nvPicPr>
        <p:blipFill>
          <a:blip r:embed="rId3"/>
          <a:stretch>
            <a:fillRect/>
          </a:stretch>
        </p:blipFill>
        <p:spPr>
          <a:xfrm>
            <a:off x="-124966" y="-80897"/>
            <a:ext cx="2255716" cy="1749704"/>
          </a:xfrm>
          <a:prstGeom prst="rect">
            <a:avLst/>
          </a:prstGeom>
        </p:spPr>
      </p:pic>
    </p:spTree>
    <p:extLst>
      <p:ext uri="{BB962C8B-B14F-4D97-AF65-F5344CB8AC3E}">
        <p14:creationId xmlns:p14="http://schemas.microsoft.com/office/powerpoint/2010/main" val="1635328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6757" y="5631331"/>
            <a:ext cx="7307682" cy="646331"/>
          </a:xfrm>
          <a:prstGeom prst="rect">
            <a:avLst/>
          </a:prstGeom>
          <a:noFill/>
        </p:spPr>
        <p:txBody>
          <a:bodyPr wrap="square" rtlCol="0">
            <a:spAutoFit/>
          </a:bodyPr>
          <a:lstStyle/>
          <a:p>
            <a:pPr algn="ctr"/>
            <a:r>
              <a:rPr lang="en-US" dirty="0"/>
              <a:t>You have dominion over mind…</a:t>
            </a:r>
          </a:p>
          <a:p>
            <a:pPr algn="ctr"/>
            <a:r>
              <a:rPr lang="en-US" dirty="0"/>
              <a:t>This is where the Positive or Negatives Reside</a:t>
            </a:r>
          </a:p>
        </p:txBody>
      </p:sp>
      <p:pic>
        <p:nvPicPr>
          <p:cNvPr id="4" name="Picture 3">
            <a:extLst>
              <a:ext uri="{FF2B5EF4-FFF2-40B4-BE49-F238E27FC236}">
                <a16:creationId xmlns:a16="http://schemas.microsoft.com/office/drawing/2014/main" id="{4F07A712-627A-4B04-BB0B-39CDC9544B39}"/>
              </a:ext>
            </a:extLst>
          </p:cNvPr>
          <p:cNvPicPr>
            <a:picLocks noChangeAspect="1"/>
          </p:cNvPicPr>
          <p:nvPr/>
        </p:nvPicPr>
        <p:blipFill>
          <a:blip r:embed="rId2"/>
          <a:stretch>
            <a:fillRect/>
          </a:stretch>
        </p:blipFill>
        <p:spPr>
          <a:xfrm>
            <a:off x="303497" y="352235"/>
            <a:ext cx="1574464" cy="1057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DFA6D333-2AC2-41F6-912D-11BCA17D21BC}"/>
              </a:ext>
            </a:extLst>
          </p:cNvPr>
          <p:cNvPicPr>
            <a:picLocks noChangeAspect="1"/>
          </p:cNvPicPr>
          <p:nvPr/>
        </p:nvPicPr>
        <p:blipFill>
          <a:blip r:embed="rId3"/>
          <a:stretch>
            <a:fillRect/>
          </a:stretch>
        </p:blipFill>
        <p:spPr>
          <a:xfrm>
            <a:off x="2508516" y="1410208"/>
            <a:ext cx="7036210" cy="39607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38819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3582" y="1658132"/>
            <a:ext cx="2424831" cy="646331"/>
          </a:xfrm>
          <a:prstGeom prst="rect">
            <a:avLst/>
          </a:prstGeom>
          <a:noFill/>
        </p:spPr>
        <p:txBody>
          <a:bodyPr wrap="none" rtlCol="0">
            <a:spAutoFit/>
          </a:bodyPr>
          <a:lstStyle/>
          <a:p>
            <a:pPr algn="ctr"/>
            <a:r>
              <a:rPr lang="en-US" sz="3600" b="1" dirty="0">
                <a:latin typeface="Raleway" panose="020B0003030101060003" pitchFamily="34" charset="0"/>
              </a:rPr>
              <a:t>Key Points</a:t>
            </a:r>
          </a:p>
        </p:txBody>
      </p:sp>
      <p:sp>
        <p:nvSpPr>
          <p:cNvPr id="7" name="Rectangle 6"/>
          <p:cNvSpPr/>
          <p:nvPr/>
        </p:nvSpPr>
        <p:spPr>
          <a:xfrm>
            <a:off x="1396958" y="2631491"/>
            <a:ext cx="9398081" cy="3170099"/>
          </a:xfrm>
          <a:prstGeom prst="rect">
            <a:avLst/>
          </a:prstGeom>
        </p:spPr>
        <p:txBody>
          <a:bodyPr wrap="square">
            <a:spAutoFit/>
          </a:bodyPr>
          <a:lstStyle/>
          <a:p>
            <a:pPr marL="285750" lvl="0" indent="-285750">
              <a:buFont typeface="Arial" panose="020B0604020202020204" pitchFamily="34" charset="0"/>
              <a:buChar char="•"/>
            </a:pPr>
            <a:r>
              <a:rPr lang="en-US" sz="2000" dirty="0">
                <a:solidFill>
                  <a:srgbClr val="595959"/>
                </a:solidFill>
                <a:latin typeface="Raleway" panose="020B0003030101060003" pitchFamily="34" charset="0"/>
              </a:rPr>
              <a:t>To establish new, improved, permanent results you must change your paradigm.</a:t>
            </a:r>
          </a:p>
          <a:p>
            <a:pPr marL="285750" lvl="0" indent="-285750">
              <a:buFont typeface="Arial" panose="020B0604020202020204" pitchFamily="34" charset="0"/>
              <a:buChar char="•"/>
            </a:pPr>
            <a:r>
              <a:rPr lang="en-US" sz="2000" dirty="0">
                <a:solidFill>
                  <a:srgbClr val="595959"/>
                </a:solidFill>
                <a:latin typeface="Raleway" panose="020B0003030101060003" pitchFamily="34" charset="0"/>
              </a:rPr>
              <a:t>For a permanent improvement in results, the paradigm must be changed and to change paradigms you must change habits. </a:t>
            </a:r>
          </a:p>
          <a:p>
            <a:pPr marL="285750" lvl="0" indent="-285750">
              <a:buFont typeface="Arial" panose="020B0604020202020204" pitchFamily="34" charset="0"/>
              <a:buChar char="•"/>
            </a:pPr>
            <a:r>
              <a:rPr lang="en-US" sz="2000" dirty="0">
                <a:solidFill>
                  <a:srgbClr val="595959"/>
                </a:solidFill>
                <a:latin typeface="Raleway" panose="020B0003030101060003" pitchFamily="34" charset="0"/>
              </a:rPr>
              <a:t>It’s a common error for a person to merely eliminate a negative habit thinking the results will improve. It has been established that if a negative habit is not consciously and deliberately replaced with a positive habit, another negative habit will automatically replace it. </a:t>
            </a:r>
          </a:p>
          <a:p>
            <a:pPr marL="285750" lvl="0" indent="-285750">
              <a:buFont typeface="Arial" panose="020B0604020202020204" pitchFamily="34" charset="0"/>
              <a:buChar char="•"/>
            </a:pPr>
            <a:r>
              <a:rPr lang="en-US" sz="2000" dirty="0">
                <a:solidFill>
                  <a:srgbClr val="595959"/>
                </a:solidFill>
                <a:latin typeface="Raleway" panose="020B0003030101060003" pitchFamily="34" charset="0"/>
              </a:rPr>
              <a:t>To change our results, we should select one or two habits that require changing and immediately begin to move into action. </a:t>
            </a:r>
          </a:p>
        </p:txBody>
      </p:sp>
      <p:sp>
        <p:nvSpPr>
          <p:cNvPr id="8"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9" name="image2.png" descr="TIRnew-gradient.png"/>
          <p:cNvPicPr/>
          <p:nvPr/>
        </p:nvPicPr>
        <p:blipFill>
          <a:blip r:embed="rId2">
            <a:extLst/>
          </a:blip>
          <a:stretch>
            <a:fillRect/>
          </a:stretch>
        </p:blipFill>
        <p:spPr>
          <a:xfrm>
            <a:off x="8971846" y="282151"/>
            <a:ext cx="2975440" cy="663637"/>
          </a:xfrm>
          <a:prstGeom prst="rect">
            <a:avLst/>
          </a:prstGeom>
          <a:ln w="12700">
            <a:miter lim="400000"/>
          </a:ln>
        </p:spPr>
      </p:pic>
      <p:pic>
        <p:nvPicPr>
          <p:cNvPr id="2" name="Picture 1">
            <a:extLst>
              <a:ext uri="{FF2B5EF4-FFF2-40B4-BE49-F238E27FC236}">
                <a16:creationId xmlns:a16="http://schemas.microsoft.com/office/drawing/2014/main" id="{65905FF2-E9DB-4ED5-A994-B8110D4CC472}"/>
              </a:ext>
            </a:extLst>
          </p:cNvPr>
          <p:cNvPicPr>
            <a:picLocks noChangeAspect="1"/>
          </p:cNvPicPr>
          <p:nvPr/>
        </p:nvPicPr>
        <p:blipFill>
          <a:blip r:embed="rId3"/>
          <a:stretch>
            <a:fillRect/>
          </a:stretch>
        </p:blipFill>
        <p:spPr>
          <a:xfrm>
            <a:off x="382365" y="330983"/>
            <a:ext cx="1829892" cy="1229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439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0B4773-F6A4-4AD6-8343-E94EDBFB5A2D}"/>
              </a:ext>
            </a:extLst>
          </p:cNvPr>
          <p:cNvSpPr txBox="1"/>
          <p:nvPr/>
        </p:nvSpPr>
        <p:spPr>
          <a:xfrm>
            <a:off x="810883" y="3013501"/>
            <a:ext cx="10317192" cy="830997"/>
          </a:xfrm>
          <a:prstGeom prst="rect">
            <a:avLst/>
          </a:prstGeom>
          <a:noFill/>
        </p:spPr>
        <p:txBody>
          <a:bodyPr wrap="square" rtlCol="0">
            <a:spAutoFit/>
          </a:bodyPr>
          <a:lstStyle/>
          <a:p>
            <a:pPr algn="ctr"/>
            <a:r>
              <a:rPr lang="en-US" sz="4800" b="1" dirty="0"/>
              <a:t>Focus on One or Two Paradigms</a:t>
            </a:r>
          </a:p>
        </p:txBody>
      </p:sp>
      <p:pic>
        <p:nvPicPr>
          <p:cNvPr id="5" name="Picture 4">
            <a:extLst>
              <a:ext uri="{FF2B5EF4-FFF2-40B4-BE49-F238E27FC236}">
                <a16:creationId xmlns:a16="http://schemas.microsoft.com/office/drawing/2014/main" id="{E491D4D8-E20F-4013-92D1-64A6F2FB7475}"/>
              </a:ext>
            </a:extLst>
          </p:cNvPr>
          <p:cNvPicPr>
            <a:picLocks noChangeAspect="1"/>
          </p:cNvPicPr>
          <p:nvPr/>
        </p:nvPicPr>
        <p:blipFill>
          <a:blip r:embed="rId2"/>
          <a:stretch>
            <a:fillRect/>
          </a:stretch>
        </p:blipFill>
        <p:spPr>
          <a:xfrm>
            <a:off x="406925" y="351156"/>
            <a:ext cx="2304488" cy="1548518"/>
          </a:xfrm>
          <a:prstGeom prst="rect">
            <a:avLst/>
          </a:prstGeom>
        </p:spPr>
      </p:pic>
    </p:spTree>
    <p:extLst>
      <p:ext uri="{BB962C8B-B14F-4D97-AF65-F5344CB8AC3E}">
        <p14:creationId xmlns:p14="http://schemas.microsoft.com/office/powerpoint/2010/main" val="365650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91D4D8-E20F-4013-92D1-64A6F2FB7475}"/>
              </a:ext>
            </a:extLst>
          </p:cNvPr>
          <p:cNvPicPr>
            <a:picLocks noChangeAspect="1"/>
          </p:cNvPicPr>
          <p:nvPr/>
        </p:nvPicPr>
        <p:blipFill>
          <a:blip r:embed="rId2"/>
          <a:stretch>
            <a:fillRect/>
          </a:stretch>
        </p:blipFill>
        <p:spPr>
          <a:xfrm>
            <a:off x="406925" y="351156"/>
            <a:ext cx="2304488" cy="1548518"/>
          </a:xfrm>
          <a:prstGeom prst="rect">
            <a:avLst/>
          </a:prstGeom>
        </p:spPr>
      </p:pic>
      <p:pic>
        <p:nvPicPr>
          <p:cNvPr id="2" name="Picture 1">
            <a:extLst>
              <a:ext uri="{FF2B5EF4-FFF2-40B4-BE49-F238E27FC236}">
                <a16:creationId xmlns:a16="http://schemas.microsoft.com/office/drawing/2014/main" id="{52D6EEDB-3932-4A6D-9F40-F3C13E14B3CD}"/>
              </a:ext>
            </a:extLst>
          </p:cNvPr>
          <p:cNvPicPr>
            <a:picLocks noChangeAspect="1"/>
          </p:cNvPicPr>
          <p:nvPr/>
        </p:nvPicPr>
        <p:blipFill>
          <a:blip r:embed="rId3"/>
          <a:stretch>
            <a:fillRect/>
          </a:stretch>
        </p:blipFill>
        <p:spPr>
          <a:xfrm>
            <a:off x="3645856" y="2410951"/>
            <a:ext cx="4900288" cy="3675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a:extLst>
              <a:ext uri="{FF2B5EF4-FFF2-40B4-BE49-F238E27FC236}">
                <a16:creationId xmlns:a16="http://schemas.microsoft.com/office/drawing/2014/main" id="{EA2BF339-33DB-4CAA-A872-AD9853B3C833}"/>
              </a:ext>
            </a:extLst>
          </p:cNvPr>
          <p:cNvSpPr txBox="1"/>
          <p:nvPr/>
        </p:nvSpPr>
        <p:spPr>
          <a:xfrm>
            <a:off x="3935361" y="1253343"/>
            <a:ext cx="4321278" cy="646331"/>
          </a:xfrm>
          <a:prstGeom prst="rect">
            <a:avLst/>
          </a:prstGeom>
          <a:noFill/>
        </p:spPr>
        <p:txBody>
          <a:bodyPr wrap="square" rtlCol="0">
            <a:spAutoFit/>
          </a:bodyPr>
          <a:lstStyle/>
          <a:p>
            <a:pPr algn="ctr"/>
            <a:r>
              <a:rPr lang="en-US" sz="3600" dirty="0"/>
              <a:t>Be Aware of Fear</a:t>
            </a:r>
          </a:p>
        </p:txBody>
      </p:sp>
    </p:spTree>
    <p:extLst>
      <p:ext uri="{BB962C8B-B14F-4D97-AF65-F5344CB8AC3E}">
        <p14:creationId xmlns:p14="http://schemas.microsoft.com/office/powerpoint/2010/main" val="33216404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52E2B7-D717-4796-9A6D-8556B75F44E0}"/>
              </a:ext>
            </a:extLst>
          </p:cNvPr>
          <p:cNvSpPr txBox="1"/>
          <p:nvPr/>
        </p:nvSpPr>
        <p:spPr>
          <a:xfrm>
            <a:off x="1276710" y="968218"/>
            <a:ext cx="9178506" cy="5724644"/>
          </a:xfrm>
          <a:prstGeom prst="rect">
            <a:avLst/>
          </a:prstGeom>
          <a:noFill/>
        </p:spPr>
        <p:txBody>
          <a:bodyPr wrap="square" rtlCol="0">
            <a:spAutoFit/>
          </a:bodyPr>
          <a:lstStyle/>
          <a:p>
            <a:pPr algn="ctr"/>
            <a:r>
              <a:rPr lang="en-US" sz="4000" b="1" dirty="0"/>
              <a:t>Be Aware of Negative Thoughts</a:t>
            </a:r>
          </a:p>
          <a:p>
            <a:pPr algn="ctr"/>
            <a:endParaRPr lang="en-US" sz="4000" b="1" dirty="0"/>
          </a:p>
          <a:p>
            <a:pPr algn="ctr"/>
            <a:endParaRPr lang="en-US" sz="4000" b="1" dirty="0"/>
          </a:p>
          <a:p>
            <a:pPr algn="ctr"/>
            <a:r>
              <a:rPr lang="en-US" sz="4000" b="1" dirty="0"/>
              <a:t>Words Have Power</a:t>
            </a:r>
          </a:p>
          <a:p>
            <a:pPr algn="ctr"/>
            <a:endParaRPr lang="en-US" sz="4000" b="1" dirty="0"/>
          </a:p>
          <a:p>
            <a:pPr algn="ctr"/>
            <a:r>
              <a:rPr lang="en-US" sz="4000" b="1" dirty="0"/>
              <a:t>Listen to What You Say</a:t>
            </a:r>
          </a:p>
          <a:p>
            <a:pPr algn="ctr"/>
            <a:endParaRPr lang="en-US" sz="4000" b="1" dirty="0"/>
          </a:p>
          <a:p>
            <a:pPr algn="ctr"/>
            <a:r>
              <a:rPr lang="en-US" sz="4000" b="1" dirty="0"/>
              <a:t>Positive Words </a:t>
            </a:r>
          </a:p>
          <a:p>
            <a:pPr algn="ctr"/>
            <a:endParaRPr lang="en-US" sz="2800" b="1" dirty="0"/>
          </a:p>
          <a:p>
            <a:pPr algn="ctr"/>
            <a:endParaRPr lang="en-US" dirty="0"/>
          </a:p>
        </p:txBody>
      </p:sp>
      <p:pic>
        <p:nvPicPr>
          <p:cNvPr id="3" name="Picture 2">
            <a:extLst>
              <a:ext uri="{FF2B5EF4-FFF2-40B4-BE49-F238E27FC236}">
                <a16:creationId xmlns:a16="http://schemas.microsoft.com/office/drawing/2014/main" id="{67A2DAC9-D459-489E-820A-613B977EF92E}"/>
              </a:ext>
            </a:extLst>
          </p:cNvPr>
          <p:cNvPicPr>
            <a:picLocks noChangeAspect="1"/>
          </p:cNvPicPr>
          <p:nvPr/>
        </p:nvPicPr>
        <p:blipFill>
          <a:blip r:embed="rId2"/>
          <a:stretch>
            <a:fillRect/>
          </a:stretch>
        </p:blipFill>
        <p:spPr>
          <a:xfrm>
            <a:off x="124466" y="165138"/>
            <a:ext cx="2304488" cy="1548518"/>
          </a:xfrm>
          <a:prstGeom prst="rect">
            <a:avLst/>
          </a:prstGeom>
        </p:spPr>
      </p:pic>
    </p:spTree>
    <p:extLst>
      <p:ext uri="{BB962C8B-B14F-4D97-AF65-F5344CB8AC3E}">
        <p14:creationId xmlns:p14="http://schemas.microsoft.com/office/powerpoint/2010/main" val="275032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71132-0081-48EB-98F8-DA2855C4BA33}"/>
              </a:ext>
            </a:extLst>
          </p:cNvPr>
          <p:cNvPicPr>
            <a:picLocks noChangeAspect="1"/>
          </p:cNvPicPr>
          <p:nvPr/>
        </p:nvPicPr>
        <p:blipFill>
          <a:blip r:embed="rId2"/>
          <a:stretch>
            <a:fillRect/>
          </a:stretch>
        </p:blipFill>
        <p:spPr>
          <a:xfrm>
            <a:off x="3090819" y="616974"/>
            <a:ext cx="5608811" cy="5624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013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EA93B6-64B9-4A2C-93CA-3131A105D9E7}"/>
              </a:ext>
            </a:extLst>
          </p:cNvPr>
          <p:cNvPicPr>
            <a:picLocks noChangeAspect="1"/>
          </p:cNvPicPr>
          <p:nvPr/>
        </p:nvPicPr>
        <p:blipFill>
          <a:blip r:embed="rId2"/>
          <a:stretch>
            <a:fillRect/>
          </a:stretch>
        </p:blipFill>
        <p:spPr>
          <a:xfrm>
            <a:off x="303494" y="176765"/>
            <a:ext cx="1713424" cy="11513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B274EA22-9EBA-4A17-A95E-2DCC80835EF3}"/>
              </a:ext>
            </a:extLst>
          </p:cNvPr>
          <p:cNvPicPr>
            <a:picLocks noChangeAspect="1"/>
          </p:cNvPicPr>
          <p:nvPr/>
        </p:nvPicPr>
        <p:blipFill rotWithShape="1">
          <a:blip r:embed="rId3"/>
          <a:srcRect l="2581" t="5877" r="2419" b="18854"/>
          <a:stretch/>
        </p:blipFill>
        <p:spPr>
          <a:xfrm>
            <a:off x="1160206" y="1813209"/>
            <a:ext cx="10323869" cy="4601044"/>
          </a:xfrm>
          <a:prstGeom prst="rect">
            <a:avLst/>
          </a:prstGeom>
        </p:spPr>
      </p:pic>
    </p:spTree>
    <p:extLst>
      <p:ext uri="{BB962C8B-B14F-4D97-AF65-F5344CB8AC3E}">
        <p14:creationId xmlns:p14="http://schemas.microsoft.com/office/powerpoint/2010/main" val="4160991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73FD42-4E75-445D-91AF-72EE7227F5E0}"/>
              </a:ext>
            </a:extLst>
          </p:cNvPr>
          <p:cNvPicPr>
            <a:picLocks noChangeAspect="1"/>
          </p:cNvPicPr>
          <p:nvPr/>
        </p:nvPicPr>
        <p:blipFill>
          <a:blip r:embed="rId2"/>
          <a:stretch>
            <a:fillRect/>
          </a:stretch>
        </p:blipFill>
        <p:spPr>
          <a:xfrm>
            <a:off x="1206584" y="1383614"/>
            <a:ext cx="9778832" cy="4090771"/>
          </a:xfrm>
          <a:prstGeom prst="rect">
            <a:avLst/>
          </a:prstGeom>
        </p:spPr>
      </p:pic>
      <p:pic>
        <p:nvPicPr>
          <p:cNvPr id="3" name="Picture 2">
            <a:extLst>
              <a:ext uri="{FF2B5EF4-FFF2-40B4-BE49-F238E27FC236}">
                <a16:creationId xmlns:a16="http://schemas.microsoft.com/office/drawing/2014/main" id="{B46839E3-1F17-4A65-B10A-5B8B44F07E45}"/>
              </a:ext>
            </a:extLst>
          </p:cNvPr>
          <p:cNvPicPr>
            <a:picLocks noChangeAspect="1"/>
          </p:cNvPicPr>
          <p:nvPr/>
        </p:nvPicPr>
        <p:blipFill>
          <a:blip r:embed="rId3"/>
          <a:stretch>
            <a:fillRect/>
          </a:stretch>
        </p:blipFill>
        <p:spPr>
          <a:xfrm>
            <a:off x="0" y="-179220"/>
            <a:ext cx="2255716" cy="1749704"/>
          </a:xfrm>
          <a:prstGeom prst="rect">
            <a:avLst/>
          </a:prstGeom>
        </p:spPr>
      </p:pic>
    </p:spTree>
    <p:extLst>
      <p:ext uri="{BB962C8B-B14F-4D97-AF65-F5344CB8AC3E}">
        <p14:creationId xmlns:p14="http://schemas.microsoft.com/office/powerpoint/2010/main" val="3433130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29940-A3C9-4215-BD4F-70C7DB03258D}"/>
              </a:ext>
            </a:extLst>
          </p:cNvPr>
          <p:cNvPicPr>
            <a:picLocks noChangeAspect="1"/>
          </p:cNvPicPr>
          <p:nvPr/>
        </p:nvPicPr>
        <p:blipFill>
          <a:blip r:embed="rId2"/>
          <a:stretch>
            <a:fillRect/>
          </a:stretch>
        </p:blipFill>
        <p:spPr>
          <a:xfrm>
            <a:off x="3086080" y="1248719"/>
            <a:ext cx="6019840" cy="4734972"/>
          </a:xfrm>
          <a:prstGeom prst="rect">
            <a:avLst/>
          </a:prstGeom>
        </p:spPr>
      </p:pic>
      <p:pic>
        <p:nvPicPr>
          <p:cNvPr id="3" name="Picture 2">
            <a:extLst>
              <a:ext uri="{FF2B5EF4-FFF2-40B4-BE49-F238E27FC236}">
                <a16:creationId xmlns:a16="http://schemas.microsoft.com/office/drawing/2014/main" id="{93951E64-86B0-4CAE-AFB1-C147FB44ACE9}"/>
              </a:ext>
            </a:extLst>
          </p:cNvPr>
          <p:cNvPicPr>
            <a:picLocks noChangeAspect="1"/>
          </p:cNvPicPr>
          <p:nvPr/>
        </p:nvPicPr>
        <p:blipFill>
          <a:blip r:embed="rId3"/>
          <a:stretch>
            <a:fillRect/>
          </a:stretch>
        </p:blipFill>
        <p:spPr>
          <a:xfrm>
            <a:off x="150336" y="0"/>
            <a:ext cx="2255716" cy="1749704"/>
          </a:xfrm>
          <a:prstGeom prst="rect">
            <a:avLst/>
          </a:prstGeom>
        </p:spPr>
      </p:pic>
    </p:spTree>
    <p:extLst>
      <p:ext uri="{BB962C8B-B14F-4D97-AF65-F5344CB8AC3E}">
        <p14:creationId xmlns:p14="http://schemas.microsoft.com/office/powerpoint/2010/main" val="273513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55384-8EA1-4B7F-BB04-CE73B3FE02BB}"/>
              </a:ext>
            </a:extLst>
          </p:cNvPr>
          <p:cNvSpPr txBox="1"/>
          <p:nvPr/>
        </p:nvSpPr>
        <p:spPr>
          <a:xfrm>
            <a:off x="1415846" y="735955"/>
            <a:ext cx="5614218" cy="5386090"/>
          </a:xfrm>
          <a:prstGeom prst="rect">
            <a:avLst/>
          </a:prstGeom>
          <a:noFill/>
        </p:spPr>
        <p:txBody>
          <a:bodyPr wrap="square" rtlCol="0">
            <a:spAutoFit/>
          </a:bodyPr>
          <a:lstStyle/>
          <a:p>
            <a:pPr algn="ctr"/>
            <a:r>
              <a:rPr lang="en-US" sz="6000" b="1" strike="sngStrike" dirty="0"/>
              <a:t>READ</a:t>
            </a:r>
            <a:r>
              <a:rPr lang="en-US" sz="3200" b="1" dirty="0"/>
              <a:t>        </a:t>
            </a:r>
            <a:r>
              <a:rPr lang="en-US" sz="8800" b="1" dirty="0"/>
              <a:t>STUDY</a:t>
            </a:r>
            <a:endParaRPr lang="en-US" sz="3200" b="1" dirty="0"/>
          </a:p>
          <a:p>
            <a:pPr algn="ctr"/>
            <a:endParaRPr lang="en-US" sz="3200" b="1" dirty="0"/>
          </a:p>
          <a:p>
            <a:pPr algn="ctr"/>
            <a:r>
              <a:rPr lang="en-US" sz="3600" b="1" dirty="0"/>
              <a:t>Daily</a:t>
            </a:r>
          </a:p>
          <a:p>
            <a:pPr algn="ctr"/>
            <a:endParaRPr lang="en-US" sz="3200" b="1" dirty="0"/>
          </a:p>
          <a:p>
            <a:pPr algn="ctr"/>
            <a:r>
              <a:rPr lang="en-US" sz="3200" b="1" dirty="0"/>
              <a:t>Next Two </a:t>
            </a:r>
          </a:p>
          <a:p>
            <a:pPr algn="ctr"/>
            <a:endParaRPr lang="en-US" sz="3200" b="1" dirty="0"/>
          </a:p>
          <a:p>
            <a:pPr algn="ctr"/>
            <a:r>
              <a:rPr lang="en-US" sz="3200" b="1" dirty="0"/>
              <a:t>Weeks</a:t>
            </a:r>
            <a:endParaRPr lang="en-US" b="1" dirty="0"/>
          </a:p>
        </p:txBody>
      </p:sp>
      <p:pic>
        <p:nvPicPr>
          <p:cNvPr id="3" name="Picture 2">
            <a:extLst>
              <a:ext uri="{FF2B5EF4-FFF2-40B4-BE49-F238E27FC236}">
                <a16:creationId xmlns:a16="http://schemas.microsoft.com/office/drawing/2014/main" id="{F8DA4E77-202B-43D1-9F6A-C774C2089E4E}"/>
              </a:ext>
            </a:extLst>
          </p:cNvPr>
          <p:cNvPicPr>
            <a:picLocks noChangeAspect="1"/>
          </p:cNvPicPr>
          <p:nvPr/>
        </p:nvPicPr>
        <p:blipFill>
          <a:blip r:embed="rId2"/>
          <a:stretch>
            <a:fillRect/>
          </a:stretch>
        </p:blipFill>
        <p:spPr>
          <a:xfrm>
            <a:off x="6165341" y="1539978"/>
            <a:ext cx="4325169" cy="1645674"/>
          </a:xfrm>
          <a:prstGeom prst="rect">
            <a:avLst/>
          </a:prstGeom>
        </p:spPr>
      </p:pic>
      <p:pic>
        <p:nvPicPr>
          <p:cNvPr id="4" name="Picture 3">
            <a:extLst>
              <a:ext uri="{FF2B5EF4-FFF2-40B4-BE49-F238E27FC236}">
                <a16:creationId xmlns:a16="http://schemas.microsoft.com/office/drawing/2014/main" id="{116F8DA2-DC14-4080-B13B-9A0D60DB7262}"/>
              </a:ext>
            </a:extLst>
          </p:cNvPr>
          <p:cNvPicPr>
            <a:picLocks noChangeAspect="1"/>
          </p:cNvPicPr>
          <p:nvPr/>
        </p:nvPicPr>
        <p:blipFill>
          <a:blip r:embed="rId3"/>
          <a:stretch>
            <a:fillRect/>
          </a:stretch>
        </p:blipFill>
        <p:spPr>
          <a:xfrm>
            <a:off x="0" y="96083"/>
            <a:ext cx="2255716" cy="1749704"/>
          </a:xfrm>
          <a:prstGeom prst="rect">
            <a:avLst/>
          </a:prstGeom>
        </p:spPr>
      </p:pic>
    </p:spTree>
    <p:extLst>
      <p:ext uri="{BB962C8B-B14F-4D97-AF65-F5344CB8AC3E}">
        <p14:creationId xmlns:p14="http://schemas.microsoft.com/office/powerpoint/2010/main" val="784145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300844-ABBB-423D-B819-64FC8CD4D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879" y="863221"/>
            <a:ext cx="7315199" cy="5131558"/>
          </a:xfrm>
          <a:prstGeom prst="rect">
            <a:avLst/>
          </a:prstGeom>
        </p:spPr>
      </p:pic>
      <p:pic>
        <p:nvPicPr>
          <p:cNvPr id="2" name="Picture 1">
            <a:extLst>
              <a:ext uri="{FF2B5EF4-FFF2-40B4-BE49-F238E27FC236}">
                <a16:creationId xmlns:a16="http://schemas.microsoft.com/office/drawing/2014/main" id="{F364AED7-8416-4A07-A762-E4F1157A8950}"/>
              </a:ext>
            </a:extLst>
          </p:cNvPr>
          <p:cNvPicPr>
            <a:picLocks noChangeAspect="1"/>
          </p:cNvPicPr>
          <p:nvPr/>
        </p:nvPicPr>
        <p:blipFill>
          <a:blip r:embed="rId3"/>
          <a:stretch>
            <a:fillRect/>
          </a:stretch>
        </p:blipFill>
        <p:spPr>
          <a:xfrm>
            <a:off x="229391" y="88962"/>
            <a:ext cx="2304488" cy="1548518"/>
          </a:xfrm>
          <a:prstGeom prst="rect">
            <a:avLst/>
          </a:prstGeom>
        </p:spPr>
      </p:pic>
    </p:spTree>
    <p:extLst>
      <p:ext uri="{BB962C8B-B14F-4D97-AF65-F5344CB8AC3E}">
        <p14:creationId xmlns:p14="http://schemas.microsoft.com/office/powerpoint/2010/main" val="3834649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91708E-467E-48B4-AC16-2C269BCEC6A8}"/>
              </a:ext>
            </a:extLst>
          </p:cNvPr>
          <p:cNvPicPr>
            <a:picLocks noChangeAspect="1"/>
          </p:cNvPicPr>
          <p:nvPr/>
        </p:nvPicPr>
        <p:blipFill rotWithShape="1">
          <a:blip r:embed="rId2"/>
          <a:srcRect t="-1" b="14449"/>
          <a:stretch/>
        </p:blipFill>
        <p:spPr>
          <a:xfrm>
            <a:off x="3838575" y="1497729"/>
            <a:ext cx="4514850" cy="3862541"/>
          </a:xfrm>
          <a:prstGeom prst="rect">
            <a:avLst/>
          </a:prstGeom>
        </p:spPr>
      </p:pic>
      <p:pic>
        <p:nvPicPr>
          <p:cNvPr id="3" name="Picture 2">
            <a:extLst>
              <a:ext uri="{FF2B5EF4-FFF2-40B4-BE49-F238E27FC236}">
                <a16:creationId xmlns:a16="http://schemas.microsoft.com/office/drawing/2014/main" id="{9CDE79B3-4989-4166-917B-8281A722026B}"/>
              </a:ext>
            </a:extLst>
          </p:cNvPr>
          <p:cNvPicPr>
            <a:picLocks noChangeAspect="1"/>
          </p:cNvPicPr>
          <p:nvPr/>
        </p:nvPicPr>
        <p:blipFill>
          <a:blip r:embed="rId3"/>
          <a:stretch>
            <a:fillRect/>
          </a:stretch>
        </p:blipFill>
        <p:spPr>
          <a:xfrm>
            <a:off x="0" y="0"/>
            <a:ext cx="2255716" cy="1749704"/>
          </a:xfrm>
          <a:prstGeom prst="rect">
            <a:avLst/>
          </a:prstGeom>
        </p:spPr>
      </p:pic>
    </p:spTree>
    <p:extLst>
      <p:ext uri="{BB962C8B-B14F-4D97-AF65-F5344CB8AC3E}">
        <p14:creationId xmlns:p14="http://schemas.microsoft.com/office/powerpoint/2010/main" val="3606907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023F01-6195-4D4F-82FA-05DB2740C2DB}"/>
              </a:ext>
            </a:extLst>
          </p:cNvPr>
          <p:cNvPicPr>
            <a:picLocks noChangeAspect="1"/>
          </p:cNvPicPr>
          <p:nvPr/>
        </p:nvPicPr>
        <p:blipFill>
          <a:blip r:embed="rId2"/>
          <a:stretch>
            <a:fillRect/>
          </a:stretch>
        </p:blipFill>
        <p:spPr>
          <a:xfrm>
            <a:off x="3538720" y="1108433"/>
            <a:ext cx="5320452" cy="39945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5BC4AE5D-F521-441B-9A41-B285D152C17E}"/>
              </a:ext>
            </a:extLst>
          </p:cNvPr>
          <p:cNvPicPr>
            <a:picLocks noChangeAspect="1"/>
          </p:cNvPicPr>
          <p:nvPr/>
        </p:nvPicPr>
        <p:blipFill>
          <a:blip r:embed="rId3"/>
          <a:stretch>
            <a:fillRect/>
          </a:stretch>
        </p:blipFill>
        <p:spPr>
          <a:xfrm>
            <a:off x="120839" y="0"/>
            <a:ext cx="2255716" cy="1749704"/>
          </a:xfrm>
          <a:prstGeom prst="rect">
            <a:avLst/>
          </a:prstGeom>
        </p:spPr>
      </p:pic>
    </p:spTree>
    <p:extLst>
      <p:ext uri="{BB962C8B-B14F-4D97-AF65-F5344CB8AC3E}">
        <p14:creationId xmlns:p14="http://schemas.microsoft.com/office/powerpoint/2010/main" val="162281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3B5BC-42C8-4197-9207-0E55D30BD62D}"/>
              </a:ext>
            </a:extLst>
          </p:cNvPr>
          <p:cNvPicPr>
            <a:picLocks noChangeAspect="1"/>
          </p:cNvPicPr>
          <p:nvPr/>
        </p:nvPicPr>
        <p:blipFill>
          <a:blip r:embed="rId2"/>
          <a:stretch>
            <a:fillRect/>
          </a:stretch>
        </p:blipFill>
        <p:spPr>
          <a:xfrm>
            <a:off x="3299951" y="632951"/>
            <a:ext cx="5592097" cy="55920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a:extLst>
              <a:ext uri="{FF2B5EF4-FFF2-40B4-BE49-F238E27FC236}">
                <a16:creationId xmlns:a16="http://schemas.microsoft.com/office/drawing/2014/main" id="{97E89858-3457-4FEE-9039-2F99D28D9C7E}"/>
              </a:ext>
            </a:extLst>
          </p:cNvPr>
          <p:cNvPicPr>
            <a:picLocks noChangeAspect="1"/>
          </p:cNvPicPr>
          <p:nvPr/>
        </p:nvPicPr>
        <p:blipFill>
          <a:blip r:embed="rId3"/>
          <a:stretch>
            <a:fillRect/>
          </a:stretch>
        </p:blipFill>
        <p:spPr>
          <a:xfrm>
            <a:off x="170000" y="0"/>
            <a:ext cx="2255716" cy="1749704"/>
          </a:xfrm>
          <a:prstGeom prst="rect">
            <a:avLst/>
          </a:prstGeom>
        </p:spPr>
      </p:pic>
    </p:spTree>
    <p:extLst>
      <p:ext uri="{BB962C8B-B14F-4D97-AF65-F5344CB8AC3E}">
        <p14:creationId xmlns:p14="http://schemas.microsoft.com/office/powerpoint/2010/main" val="37771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40737-A9D3-4C33-A2E4-BC454C5BC37B}"/>
              </a:ext>
            </a:extLst>
          </p:cNvPr>
          <p:cNvPicPr>
            <a:picLocks noChangeAspect="1"/>
          </p:cNvPicPr>
          <p:nvPr/>
        </p:nvPicPr>
        <p:blipFill>
          <a:blip r:embed="rId2"/>
          <a:stretch>
            <a:fillRect/>
          </a:stretch>
        </p:blipFill>
        <p:spPr>
          <a:xfrm>
            <a:off x="2422012" y="2059169"/>
            <a:ext cx="7597323" cy="4273494"/>
          </a:xfrm>
          <a:prstGeom prst="rect">
            <a:avLst/>
          </a:prstGeom>
        </p:spPr>
      </p:pic>
      <p:pic>
        <p:nvPicPr>
          <p:cNvPr id="3" name="Picture 2">
            <a:extLst>
              <a:ext uri="{FF2B5EF4-FFF2-40B4-BE49-F238E27FC236}">
                <a16:creationId xmlns:a16="http://schemas.microsoft.com/office/drawing/2014/main" id="{701957F5-3A0E-4E50-BF20-37D2E9F0300F}"/>
              </a:ext>
            </a:extLst>
          </p:cNvPr>
          <p:cNvPicPr>
            <a:picLocks noChangeAspect="1"/>
          </p:cNvPicPr>
          <p:nvPr/>
        </p:nvPicPr>
        <p:blipFill>
          <a:blip r:embed="rId3"/>
          <a:stretch>
            <a:fillRect/>
          </a:stretch>
        </p:blipFill>
        <p:spPr>
          <a:xfrm>
            <a:off x="0" y="0"/>
            <a:ext cx="2255716" cy="1749704"/>
          </a:xfrm>
          <a:prstGeom prst="rect">
            <a:avLst/>
          </a:prstGeom>
        </p:spPr>
      </p:pic>
    </p:spTree>
    <p:extLst>
      <p:ext uri="{BB962C8B-B14F-4D97-AF65-F5344CB8AC3E}">
        <p14:creationId xmlns:p14="http://schemas.microsoft.com/office/powerpoint/2010/main" val="328504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50606" y="1770668"/>
            <a:ext cx="11110452" cy="3416320"/>
          </a:xfrm>
          <a:prstGeom prst="rect">
            <a:avLst/>
          </a:prstGeom>
          <a:noFill/>
        </p:spPr>
        <p:txBody>
          <a:bodyPr wrap="square" rtlCol="0">
            <a:spAutoFit/>
          </a:bodyPr>
          <a:lstStyle/>
          <a:p>
            <a:pPr algn="ctr"/>
            <a:r>
              <a:rPr lang="en-US" sz="3600" dirty="0">
                <a:solidFill>
                  <a:schemeClr val="tx1">
                    <a:lumMod val="65000"/>
                    <a:lumOff val="35000"/>
                  </a:schemeClr>
                </a:solidFill>
                <a:latin typeface="Raleway" panose="020B0003030101060003" pitchFamily="34" charset="0"/>
              </a:rPr>
              <a:t>I, ___________________ (your name), am committed to taking the following action step this week _______________________________</a:t>
            </a:r>
          </a:p>
          <a:p>
            <a:pPr algn="ctr"/>
            <a:r>
              <a:rPr lang="en-US" sz="3600" dirty="0">
                <a:solidFill>
                  <a:schemeClr val="tx1">
                    <a:lumMod val="65000"/>
                    <a:lumOff val="35000"/>
                  </a:schemeClr>
                </a:solidFill>
                <a:latin typeface="Raleway" panose="020B0003030101060003" pitchFamily="34" charset="0"/>
              </a:rPr>
              <a:t>(state the action step).</a:t>
            </a:r>
          </a:p>
          <a:p>
            <a:pPr algn="ctr"/>
            <a:r>
              <a:rPr lang="en-US" sz="3600" dirty="0">
                <a:solidFill>
                  <a:schemeClr val="tx1">
                    <a:lumMod val="65000"/>
                    <a:lumOff val="35000"/>
                  </a:schemeClr>
                </a:solidFill>
                <a:latin typeface="Raleway" panose="020B0003030101060003" pitchFamily="34" charset="0"/>
              </a:rPr>
              <a:t>________________	________</a:t>
            </a:r>
          </a:p>
          <a:p>
            <a:pPr algn="ctr"/>
            <a:r>
              <a:rPr lang="en-US" sz="3600" dirty="0">
                <a:solidFill>
                  <a:schemeClr val="tx1">
                    <a:lumMod val="65000"/>
                    <a:lumOff val="35000"/>
                  </a:schemeClr>
                </a:solidFill>
                <a:latin typeface="Raleway" panose="020B0003030101060003" pitchFamily="34" charset="0"/>
              </a:rPr>
              <a:t>Signature			Date</a:t>
            </a:r>
          </a:p>
        </p:txBody>
      </p:sp>
      <p:sp>
        <p:nvSpPr>
          <p:cNvPr id="7"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9" name="image2.png" descr="TIRnew-gradient.png"/>
          <p:cNvPicPr/>
          <p:nvPr/>
        </p:nvPicPr>
        <p:blipFill>
          <a:blip r:embed="rId2">
            <a:extLst/>
          </a:blip>
          <a:stretch>
            <a:fillRect/>
          </a:stretch>
        </p:blipFill>
        <p:spPr>
          <a:xfrm>
            <a:off x="8754265" y="261839"/>
            <a:ext cx="3339234" cy="705901"/>
          </a:xfrm>
          <a:prstGeom prst="rect">
            <a:avLst/>
          </a:prstGeom>
          <a:ln w="12700">
            <a:miter lim="400000"/>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6210810"/>
            <a:ext cx="2035099" cy="557617"/>
          </a:xfrm>
          <a:prstGeom prst="rect">
            <a:avLst/>
          </a:prstGeom>
        </p:spPr>
      </p:pic>
    </p:spTree>
    <p:extLst>
      <p:ext uri="{BB962C8B-B14F-4D97-AF65-F5344CB8AC3E}">
        <p14:creationId xmlns:p14="http://schemas.microsoft.com/office/powerpoint/2010/main" val="2280068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818352-03F7-4F4C-861B-4865AB16AB32}"/>
              </a:ext>
            </a:extLst>
          </p:cNvPr>
          <p:cNvPicPr>
            <a:picLocks noChangeAspect="1"/>
          </p:cNvPicPr>
          <p:nvPr/>
        </p:nvPicPr>
        <p:blipFill>
          <a:blip r:embed="rId2"/>
          <a:stretch>
            <a:fillRect/>
          </a:stretch>
        </p:blipFill>
        <p:spPr>
          <a:xfrm>
            <a:off x="3047736" y="1714351"/>
            <a:ext cx="6096528" cy="3429297"/>
          </a:xfrm>
          <a:prstGeom prst="rect">
            <a:avLst/>
          </a:prstGeom>
        </p:spPr>
      </p:pic>
      <p:pic>
        <p:nvPicPr>
          <p:cNvPr id="3" name="Picture 2">
            <a:extLst>
              <a:ext uri="{FF2B5EF4-FFF2-40B4-BE49-F238E27FC236}">
                <a16:creationId xmlns:a16="http://schemas.microsoft.com/office/drawing/2014/main" id="{77F12819-D3EE-4E93-AC75-67242A8555FF}"/>
              </a:ext>
            </a:extLst>
          </p:cNvPr>
          <p:cNvPicPr>
            <a:picLocks noChangeAspect="1"/>
          </p:cNvPicPr>
          <p:nvPr/>
        </p:nvPicPr>
        <p:blipFill>
          <a:blip r:embed="rId3"/>
          <a:stretch>
            <a:fillRect/>
          </a:stretch>
        </p:blipFill>
        <p:spPr>
          <a:xfrm>
            <a:off x="130671" y="-35353"/>
            <a:ext cx="2255716" cy="1749704"/>
          </a:xfrm>
          <a:prstGeom prst="rect">
            <a:avLst/>
          </a:prstGeom>
        </p:spPr>
      </p:pic>
    </p:spTree>
    <p:extLst>
      <p:ext uri="{BB962C8B-B14F-4D97-AF65-F5344CB8AC3E}">
        <p14:creationId xmlns:p14="http://schemas.microsoft.com/office/powerpoint/2010/main" val="154852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312FA2-0B78-447A-882A-85149CFD70AB}"/>
              </a:ext>
            </a:extLst>
          </p:cNvPr>
          <p:cNvPicPr>
            <a:picLocks noChangeAspect="1"/>
          </p:cNvPicPr>
          <p:nvPr/>
        </p:nvPicPr>
        <p:blipFill>
          <a:blip r:embed="rId2"/>
          <a:stretch>
            <a:fillRect/>
          </a:stretch>
        </p:blipFill>
        <p:spPr>
          <a:xfrm>
            <a:off x="2201201" y="1238175"/>
            <a:ext cx="7789598" cy="4381649"/>
          </a:xfrm>
          <a:prstGeom prst="rect">
            <a:avLst/>
          </a:prstGeom>
        </p:spPr>
      </p:pic>
      <p:pic>
        <p:nvPicPr>
          <p:cNvPr id="3" name="Picture 2">
            <a:extLst>
              <a:ext uri="{FF2B5EF4-FFF2-40B4-BE49-F238E27FC236}">
                <a16:creationId xmlns:a16="http://schemas.microsoft.com/office/drawing/2014/main" id="{4A989451-5605-4F0E-8880-07D7D6C5ECE9}"/>
              </a:ext>
            </a:extLst>
          </p:cNvPr>
          <p:cNvPicPr>
            <a:picLocks noChangeAspect="1"/>
          </p:cNvPicPr>
          <p:nvPr/>
        </p:nvPicPr>
        <p:blipFill>
          <a:blip r:embed="rId3"/>
          <a:stretch>
            <a:fillRect/>
          </a:stretch>
        </p:blipFill>
        <p:spPr>
          <a:xfrm>
            <a:off x="71677" y="115748"/>
            <a:ext cx="2255716" cy="1749704"/>
          </a:xfrm>
          <a:prstGeom prst="rect">
            <a:avLst/>
          </a:prstGeom>
        </p:spPr>
      </p:pic>
    </p:spTree>
    <p:extLst>
      <p:ext uri="{BB962C8B-B14F-4D97-AF65-F5344CB8AC3E}">
        <p14:creationId xmlns:p14="http://schemas.microsoft.com/office/powerpoint/2010/main" val="3631384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48000" y="1650626"/>
            <a:ext cx="6096000" cy="646331"/>
          </a:xfrm>
          <a:prstGeom prst="rect">
            <a:avLst/>
          </a:prstGeom>
        </p:spPr>
        <p:txBody>
          <a:bodyPr>
            <a:spAutoFit/>
          </a:bodyPr>
          <a:lstStyle/>
          <a:p>
            <a:pPr algn="ctr"/>
            <a:r>
              <a:rPr lang="en-US" sz="3600" b="1" dirty="0">
                <a:latin typeface="Raleway" panose="020B0003030101060003" pitchFamily="34" charset="0"/>
              </a:rPr>
              <a:t>Call Agenda</a:t>
            </a:r>
          </a:p>
        </p:txBody>
      </p:sp>
      <p:sp>
        <p:nvSpPr>
          <p:cNvPr id="4" name="TextBox 3"/>
          <p:cNvSpPr txBox="1"/>
          <p:nvPr/>
        </p:nvSpPr>
        <p:spPr>
          <a:xfrm>
            <a:off x="973394" y="2616479"/>
            <a:ext cx="10569677" cy="2523768"/>
          </a:xfrm>
          <a:prstGeom prst="rect">
            <a:avLst/>
          </a:prstGeom>
          <a:noFill/>
        </p:spPr>
        <p:txBody>
          <a:bodyPr wrap="square" rtlCol="0">
            <a:spAutoFit/>
          </a:bodyPr>
          <a:lstStyle/>
          <a:p>
            <a:pPr marL="285750" lvl="0" indent="-285750">
              <a:buFont typeface="Arial" panose="020B0604020202020204" pitchFamily="34" charset="0"/>
              <a:buChar char="•"/>
            </a:pPr>
            <a:r>
              <a:rPr lang="en-US" sz="2800" dirty="0">
                <a:solidFill>
                  <a:schemeClr val="tx1">
                    <a:lumMod val="65000"/>
                    <a:lumOff val="35000"/>
                  </a:schemeClr>
                </a:solidFill>
                <a:latin typeface="Raleway" panose="020B0003030101060003" pitchFamily="34" charset="0"/>
              </a:rPr>
              <a:t>Introduce Lesson Three – Your Infinite Mind</a:t>
            </a:r>
          </a:p>
          <a:p>
            <a:pPr marL="285750" lvl="0" indent="-285750">
              <a:buFont typeface="Arial" panose="020B0604020202020204" pitchFamily="34" charset="0"/>
              <a:buChar char="•"/>
            </a:pPr>
            <a:r>
              <a:rPr lang="en-US" sz="2800" dirty="0">
                <a:solidFill>
                  <a:schemeClr val="tx1">
                    <a:lumMod val="65000"/>
                    <a:lumOff val="35000"/>
                  </a:schemeClr>
                </a:solidFill>
                <a:latin typeface="Raleway" panose="020B0003030101060003" pitchFamily="34" charset="0"/>
              </a:rPr>
              <a:t>Review Lesson Two Worksheets</a:t>
            </a:r>
          </a:p>
          <a:p>
            <a:pPr marL="285750" lvl="0" indent="-285750">
              <a:buFont typeface="Arial" panose="020B0604020202020204" pitchFamily="34" charset="0"/>
              <a:buChar char="•"/>
            </a:pPr>
            <a:r>
              <a:rPr lang="en-US" sz="2800" dirty="0">
                <a:solidFill>
                  <a:schemeClr val="tx1">
                    <a:lumMod val="65000"/>
                    <a:lumOff val="35000"/>
                  </a:schemeClr>
                </a:solidFill>
                <a:latin typeface="Raleway" panose="020B0003030101060003" pitchFamily="34" charset="0"/>
              </a:rPr>
              <a:t>Cover the Key Points </a:t>
            </a:r>
          </a:p>
          <a:p>
            <a:pPr marL="285750" lvl="0" indent="-285750">
              <a:buFont typeface="Arial" panose="020B0604020202020204" pitchFamily="34" charset="0"/>
              <a:buChar char="•"/>
            </a:pPr>
            <a:r>
              <a:rPr lang="en-US" sz="2800" dirty="0">
                <a:solidFill>
                  <a:schemeClr val="tx1">
                    <a:lumMod val="65000"/>
                    <a:lumOff val="35000"/>
                  </a:schemeClr>
                </a:solidFill>
                <a:latin typeface="Raleway" panose="020B0003030101060003" pitchFamily="34" charset="0"/>
              </a:rPr>
              <a:t>Worksheet Introduction – Lesson Three</a:t>
            </a:r>
          </a:p>
          <a:p>
            <a:pPr marL="285750" lvl="0" indent="-285750">
              <a:buFont typeface="Arial" panose="020B0604020202020204" pitchFamily="34" charset="0"/>
              <a:buChar char="•"/>
            </a:pPr>
            <a:r>
              <a:rPr lang="en-US" sz="2800" dirty="0">
                <a:solidFill>
                  <a:schemeClr val="tx1">
                    <a:lumMod val="65000"/>
                    <a:lumOff val="35000"/>
                  </a:schemeClr>
                </a:solidFill>
                <a:latin typeface="Raleway" panose="020B0003030101060003" pitchFamily="34" charset="0"/>
              </a:rPr>
              <a:t>Wrap Up</a:t>
            </a:r>
          </a:p>
          <a:p>
            <a:endParaRPr lang="en-US" dirty="0">
              <a:solidFill>
                <a:schemeClr val="tx1">
                  <a:lumMod val="65000"/>
                  <a:lumOff val="35000"/>
                </a:schemeClr>
              </a:solidFill>
            </a:endParaRPr>
          </a:p>
        </p:txBody>
      </p:sp>
      <p:sp>
        <p:nvSpPr>
          <p:cNvPr id="8"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9" name="image2.png" descr="TIRnew-gradient.png"/>
          <p:cNvPicPr/>
          <p:nvPr/>
        </p:nvPicPr>
        <p:blipFill>
          <a:blip r:embed="rId2">
            <a:extLst/>
          </a:blip>
          <a:stretch>
            <a:fillRect/>
          </a:stretch>
        </p:blipFill>
        <p:spPr>
          <a:xfrm>
            <a:off x="8829367" y="306822"/>
            <a:ext cx="3063931" cy="646331"/>
          </a:xfrm>
          <a:prstGeom prst="rect">
            <a:avLst/>
          </a:prstGeom>
          <a:ln w="12700">
            <a:miter lim="400000"/>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400" y="6210810"/>
            <a:ext cx="2035099" cy="557617"/>
          </a:xfrm>
          <a:prstGeom prst="rect">
            <a:avLst/>
          </a:prstGeom>
        </p:spPr>
      </p:pic>
      <p:pic>
        <p:nvPicPr>
          <p:cNvPr id="2" name="Picture 1">
            <a:extLst>
              <a:ext uri="{FF2B5EF4-FFF2-40B4-BE49-F238E27FC236}">
                <a16:creationId xmlns:a16="http://schemas.microsoft.com/office/drawing/2014/main" id="{E372B0B2-3BFA-4942-A437-E07074BDE91E}"/>
              </a:ext>
            </a:extLst>
          </p:cNvPr>
          <p:cNvPicPr>
            <a:picLocks noChangeAspect="1"/>
          </p:cNvPicPr>
          <p:nvPr/>
        </p:nvPicPr>
        <p:blipFill>
          <a:blip r:embed="rId4"/>
          <a:stretch>
            <a:fillRect/>
          </a:stretch>
        </p:blipFill>
        <p:spPr>
          <a:xfrm>
            <a:off x="457600" y="454080"/>
            <a:ext cx="1562643" cy="10500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214796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1446" y="1946421"/>
            <a:ext cx="10089109" cy="646331"/>
          </a:xfrm>
          <a:prstGeom prst="rect">
            <a:avLst/>
          </a:prstGeom>
          <a:noFill/>
        </p:spPr>
        <p:txBody>
          <a:bodyPr wrap="none" rtlCol="0">
            <a:spAutoFit/>
          </a:bodyPr>
          <a:lstStyle/>
          <a:p>
            <a:pPr algn="ctr"/>
            <a:r>
              <a:rPr lang="en-US" sz="3600" b="1" dirty="0">
                <a:latin typeface="Raleway" panose="020B0003030101060003" pitchFamily="34" charset="0"/>
              </a:rPr>
              <a:t>Review - Lesson Two: The Knowing/Doing Gap</a:t>
            </a:r>
          </a:p>
        </p:txBody>
      </p:sp>
      <p:sp>
        <p:nvSpPr>
          <p:cNvPr id="7" name="TextBox 6"/>
          <p:cNvSpPr txBox="1"/>
          <p:nvPr/>
        </p:nvSpPr>
        <p:spPr>
          <a:xfrm>
            <a:off x="540774" y="2848608"/>
            <a:ext cx="11257936" cy="2508379"/>
          </a:xfrm>
          <a:prstGeom prst="rect">
            <a:avLst/>
          </a:prstGeom>
          <a:noFill/>
        </p:spPr>
        <p:txBody>
          <a:bodyPr wrap="square" rtlCol="0">
            <a:spAutoFit/>
          </a:bodyPr>
          <a:lstStyle/>
          <a:p>
            <a:pPr marL="220578" lvl="0" indent="-220578">
              <a:spcBef>
                <a:spcPts val="1000"/>
              </a:spcBef>
              <a:buSzPct val="100000"/>
              <a:buChar char="•"/>
            </a:pPr>
            <a:r>
              <a:rPr lang="en-US" sz="2200" dirty="0">
                <a:latin typeface="Raleway"/>
                <a:ea typeface="Raleway"/>
                <a:cs typeface="Raleway"/>
                <a:sym typeface="Raleway"/>
              </a:rPr>
              <a:t>Describe a situation where you are currently not getting the results you’d like.</a:t>
            </a:r>
          </a:p>
          <a:p>
            <a:pPr marL="220578" lvl="0" indent="-220578">
              <a:spcBef>
                <a:spcPts val="1000"/>
              </a:spcBef>
              <a:buSzPct val="100000"/>
              <a:buChar char="•"/>
            </a:pPr>
            <a:r>
              <a:rPr lang="en-US" sz="2200" dirty="0">
                <a:latin typeface="Raleway"/>
                <a:ea typeface="Raleway"/>
                <a:cs typeface="Raleway"/>
                <a:sym typeface="Raleway"/>
              </a:rPr>
              <a:t>Now describe the situation in the way you’d truly like it to be.</a:t>
            </a:r>
          </a:p>
          <a:p>
            <a:pPr marL="220578" lvl="0" indent="-220578">
              <a:spcBef>
                <a:spcPts val="1000"/>
              </a:spcBef>
              <a:buSzPct val="100000"/>
              <a:buChar char="•"/>
            </a:pPr>
            <a:r>
              <a:rPr lang="en-US" sz="2200" dirty="0">
                <a:latin typeface="Raleway"/>
                <a:ea typeface="Raleway"/>
                <a:cs typeface="Raleway"/>
                <a:sym typeface="Raleway"/>
              </a:rPr>
              <a:t>Highlight the actions in each scenario and divide them into two categories NPAs and PAs.</a:t>
            </a:r>
          </a:p>
          <a:p>
            <a:pPr marL="220578" lvl="0" indent="-220578">
              <a:spcBef>
                <a:spcPts val="1000"/>
              </a:spcBef>
              <a:buSzPct val="100000"/>
              <a:buChar char="•"/>
            </a:pPr>
            <a:r>
              <a:rPr lang="en-US" sz="2200" dirty="0">
                <a:latin typeface="Raleway"/>
                <a:ea typeface="Raleway"/>
                <a:cs typeface="Raleway"/>
                <a:sym typeface="Raleway"/>
              </a:rPr>
              <a:t>Write 6 action steps you can take right now to move towards turning your NPAs into PAs.</a:t>
            </a:r>
          </a:p>
        </p:txBody>
      </p:sp>
      <p:sp>
        <p:nvSpPr>
          <p:cNvPr id="8"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9" name="image2.png" descr="TIRnew-gradient.png"/>
          <p:cNvPicPr/>
          <p:nvPr/>
        </p:nvPicPr>
        <p:blipFill>
          <a:blip r:embed="rId2">
            <a:extLst/>
          </a:blip>
          <a:stretch>
            <a:fillRect/>
          </a:stretch>
        </p:blipFill>
        <p:spPr>
          <a:xfrm>
            <a:off x="8878529" y="326869"/>
            <a:ext cx="3014769" cy="646331"/>
          </a:xfrm>
          <a:prstGeom prst="rect">
            <a:avLst/>
          </a:prstGeom>
          <a:ln w="12700">
            <a:miter lim="400000"/>
          </a:ln>
        </p:spPr>
      </p:pic>
      <p:pic>
        <p:nvPicPr>
          <p:cNvPr id="2" name="Picture 1">
            <a:extLst>
              <a:ext uri="{FF2B5EF4-FFF2-40B4-BE49-F238E27FC236}">
                <a16:creationId xmlns:a16="http://schemas.microsoft.com/office/drawing/2014/main" id="{69084D3F-EDFF-43D4-B7A0-E8D9CC1DADFD}"/>
              </a:ext>
            </a:extLst>
          </p:cNvPr>
          <p:cNvPicPr>
            <a:picLocks noChangeAspect="1"/>
          </p:cNvPicPr>
          <p:nvPr/>
        </p:nvPicPr>
        <p:blipFill>
          <a:blip r:embed="rId3"/>
          <a:stretch>
            <a:fillRect/>
          </a:stretch>
        </p:blipFill>
        <p:spPr>
          <a:xfrm>
            <a:off x="622078" y="565624"/>
            <a:ext cx="1615308" cy="10854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3214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6781" y="1045807"/>
            <a:ext cx="10205883" cy="1200329"/>
          </a:xfrm>
          <a:prstGeom prst="rect">
            <a:avLst/>
          </a:prstGeom>
          <a:noFill/>
        </p:spPr>
        <p:txBody>
          <a:bodyPr wrap="square" rtlCol="0">
            <a:spAutoFit/>
          </a:bodyPr>
          <a:lstStyle/>
          <a:p>
            <a:pPr algn="ctr"/>
            <a:r>
              <a:rPr lang="en-US" sz="3600" b="1" dirty="0">
                <a:latin typeface="Raleway" panose="020B0003030101060003" pitchFamily="34" charset="0"/>
              </a:rPr>
              <a:t>Worksheet Introduction</a:t>
            </a:r>
          </a:p>
          <a:p>
            <a:pPr algn="ctr"/>
            <a:r>
              <a:rPr lang="en-US" sz="3600" b="1" dirty="0">
                <a:latin typeface="Raleway" panose="020B0003030101060003" pitchFamily="34" charset="0"/>
              </a:rPr>
              <a:t>Lesson Three: Your Infinite Mind</a:t>
            </a:r>
          </a:p>
        </p:txBody>
      </p:sp>
      <p:sp>
        <p:nvSpPr>
          <p:cNvPr id="7" name="TextBox 6"/>
          <p:cNvSpPr txBox="1"/>
          <p:nvPr/>
        </p:nvSpPr>
        <p:spPr>
          <a:xfrm>
            <a:off x="825910" y="2387374"/>
            <a:ext cx="11139947" cy="4042132"/>
          </a:xfrm>
          <a:prstGeom prst="rect">
            <a:avLst/>
          </a:prstGeom>
          <a:noFill/>
        </p:spPr>
        <p:txBody>
          <a:bodyPr wrap="square" rtlCol="0">
            <a:spAutoFit/>
          </a:bodyPr>
          <a:lstStyle/>
          <a:p>
            <a:pPr marL="240631" lvl="0" indent="-240631">
              <a:spcBef>
                <a:spcPts val="1000"/>
              </a:spcBef>
              <a:buSzPct val="100000"/>
              <a:buAutoNum type="arabicPeriod"/>
            </a:pPr>
            <a:r>
              <a:rPr lang="en-US" dirty="0">
                <a:latin typeface="Raleway"/>
                <a:ea typeface="Raleway"/>
                <a:cs typeface="Raleway"/>
                <a:sym typeface="Raleway"/>
              </a:rPr>
              <a:t>Go back to the first exercise in </a:t>
            </a:r>
            <a:r>
              <a:rPr lang="en-US" u="sng" dirty="0">
                <a:latin typeface="Raleway"/>
                <a:ea typeface="Raleway"/>
                <a:cs typeface="Raleway"/>
                <a:sym typeface="Raleway"/>
              </a:rPr>
              <a:t>Lesson 2 </a:t>
            </a:r>
            <a:r>
              <a:rPr lang="en-US" dirty="0">
                <a:latin typeface="Raleway"/>
                <a:ea typeface="Raleway"/>
                <a:cs typeface="Raleway"/>
                <a:sym typeface="Raleway"/>
              </a:rPr>
              <a:t>and rewrite the detailed description of the results you are getting that you </a:t>
            </a:r>
            <a:r>
              <a:rPr lang="en-US" u="sng" dirty="0">
                <a:latin typeface="Raleway"/>
                <a:ea typeface="Raleway"/>
                <a:cs typeface="Raleway"/>
                <a:sym typeface="Raleway"/>
              </a:rPr>
              <a:t>do not want</a:t>
            </a:r>
            <a:r>
              <a:rPr lang="en-US" dirty="0">
                <a:latin typeface="Raleway"/>
                <a:ea typeface="Raleway"/>
                <a:cs typeface="Raleway"/>
                <a:sym typeface="Raleway"/>
              </a:rPr>
              <a:t>. </a:t>
            </a:r>
          </a:p>
          <a:p>
            <a:pPr marL="240631" lvl="0" indent="-240631">
              <a:spcBef>
                <a:spcPts val="1000"/>
              </a:spcBef>
              <a:buSzPct val="100000"/>
              <a:buAutoNum type="arabicPeriod"/>
            </a:pPr>
            <a:r>
              <a:rPr lang="en-US" dirty="0">
                <a:latin typeface="Raleway"/>
                <a:ea typeface="Raleway"/>
                <a:cs typeface="Raleway"/>
                <a:sym typeface="Raleway"/>
              </a:rPr>
              <a:t>Go back to the second exercise in Lesson 2 and rewrite all of the Non-Productive Activities (NPAs) you identified in as much detail as possible. </a:t>
            </a:r>
          </a:p>
          <a:p>
            <a:pPr marL="240631" lvl="0" indent="-240631">
              <a:spcBef>
                <a:spcPts val="1000"/>
              </a:spcBef>
              <a:buSzPct val="100000"/>
              <a:buAutoNum type="arabicPeriod"/>
            </a:pPr>
            <a:r>
              <a:rPr lang="en-US" dirty="0">
                <a:latin typeface="Raleway"/>
                <a:ea typeface="Raleway"/>
                <a:cs typeface="Raleway"/>
                <a:sym typeface="Raleway"/>
              </a:rPr>
              <a:t>Then Rewrite the detailed description of the results that you do want. </a:t>
            </a:r>
          </a:p>
          <a:p>
            <a:pPr marL="240631" lvl="0" indent="-240631">
              <a:spcBef>
                <a:spcPts val="1000"/>
              </a:spcBef>
              <a:buSzPct val="100000"/>
              <a:buAutoNum type="arabicPeriod"/>
            </a:pPr>
            <a:r>
              <a:rPr lang="en-US" dirty="0">
                <a:latin typeface="Raleway"/>
                <a:ea typeface="Raleway"/>
                <a:cs typeface="Raleway"/>
                <a:sym typeface="Raleway"/>
              </a:rPr>
              <a:t>Rewrite, in as much detail as possible, all of the Productive Activities (PAs) you identified to replace the NPAs.</a:t>
            </a:r>
          </a:p>
          <a:p>
            <a:pPr marL="240631" indent="-240631">
              <a:spcBef>
                <a:spcPts val="1000"/>
              </a:spcBef>
              <a:buSzPct val="100000"/>
              <a:buFontTx/>
              <a:buAutoNum type="arabicPeriod"/>
            </a:pPr>
            <a:r>
              <a:rPr lang="en-US" dirty="0">
                <a:latin typeface="Raleway"/>
                <a:ea typeface="Raleway"/>
                <a:cs typeface="Raleway"/>
                <a:sym typeface="Raleway"/>
              </a:rPr>
              <a:t>Take the two sheets of paper with the unwanted results and the Non-Productive Activities and shred them.  As you are shredding the sheets of paper, mentally release them. Hold an image of yourself actively involved in the Productive Activities that you have selected to replace the Non-Productive Activities. </a:t>
            </a:r>
          </a:p>
          <a:p>
            <a:pPr lvl="0">
              <a:spcBef>
                <a:spcPts val="1000"/>
              </a:spcBef>
              <a:buSzPct val="100000"/>
            </a:pPr>
            <a:endParaRPr lang="en-US" sz="1700" dirty="0">
              <a:solidFill>
                <a:schemeClr val="tx1">
                  <a:lumMod val="65000"/>
                  <a:lumOff val="35000"/>
                </a:schemeClr>
              </a:solidFill>
              <a:latin typeface="Raleway" panose="020B0003030101060003" pitchFamily="34" charset="0"/>
            </a:endParaRPr>
          </a:p>
        </p:txBody>
      </p:sp>
      <p:sp>
        <p:nvSpPr>
          <p:cNvPr id="8"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9" name="image2.png" descr="TIRnew-gradient.png"/>
          <p:cNvPicPr/>
          <p:nvPr/>
        </p:nvPicPr>
        <p:blipFill>
          <a:blip r:embed="rId2">
            <a:extLst/>
          </a:blip>
          <a:stretch>
            <a:fillRect/>
          </a:stretch>
        </p:blipFill>
        <p:spPr>
          <a:xfrm>
            <a:off x="8947355" y="243133"/>
            <a:ext cx="2749297" cy="661436"/>
          </a:xfrm>
          <a:prstGeom prst="rect">
            <a:avLst/>
          </a:prstGeom>
          <a:ln w="12700">
            <a:miter lim="400000"/>
          </a:ln>
        </p:spPr>
      </p:pic>
      <p:pic>
        <p:nvPicPr>
          <p:cNvPr id="2" name="Picture 1">
            <a:extLst>
              <a:ext uri="{FF2B5EF4-FFF2-40B4-BE49-F238E27FC236}">
                <a16:creationId xmlns:a16="http://schemas.microsoft.com/office/drawing/2014/main" id="{C6D63254-88C4-4D22-A5CD-2BB175893B35}"/>
              </a:ext>
            </a:extLst>
          </p:cNvPr>
          <p:cNvPicPr>
            <a:picLocks noChangeAspect="1"/>
          </p:cNvPicPr>
          <p:nvPr/>
        </p:nvPicPr>
        <p:blipFill>
          <a:blip r:embed="rId3"/>
          <a:stretch>
            <a:fillRect/>
          </a:stretch>
        </p:blipFill>
        <p:spPr>
          <a:xfrm>
            <a:off x="306440" y="360054"/>
            <a:ext cx="1620683" cy="10890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01932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8" name="image2.png" descr="TIRnew-gradient.png"/>
          <p:cNvPicPr/>
          <p:nvPr/>
        </p:nvPicPr>
        <p:blipFill>
          <a:blip r:embed="rId2">
            <a:extLst/>
          </a:blip>
          <a:stretch>
            <a:fillRect/>
          </a:stretch>
        </p:blipFill>
        <p:spPr>
          <a:xfrm>
            <a:off x="8639872" y="404581"/>
            <a:ext cx="3270408" cy="675415"/>
          </a:xfrm>
          <a:prstGeom prst="rect">
            <a:avLst/>
          </a:prstGeom>
          <a:ln w="12700">
            <a:miter lim="400000"/>
          </a:ln>
        </p:spPr>
      </p:pic>
      <p:pic>
        <p:nvPicPr>
          <p:cNvPr id="3" name="Picture 2">
            <a:extLst>
              <a:ext uri="{FF2B5EF4-FFF2-40B4-BE49-F238E27FC236}">
                <a16:creationId xmlns:a16="http://schemas.microsoft.com/office/drawing/2014/main" id="{D1559BC3-2D08-4341-A889-B227BCA14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20" y="306822"/>
            <a:ext cx="1576577" cy="1058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a:extLst>
              <a:ext uri="{FF2B5EF4-FFF2-40B4-BE49-F238E27FC236}">
                <a16:creationId xmlns:a16="http://schemas.microsoft.com/office/drawing/2014/main" id="{AC318221-4D63-4FA5-9683-13057A34E992}"/>
              </a:ext>
            </a:extLst>
          </p:cNvPr>
          <p:cNvPicPr>
            <a:picLocks noChangeAspect="1"/>
          </p:cNvPicPr>
          <p:nvPr/>
        </p:nvPicPr>
        <p:blipFill rotWithShape="1">
          <a:blip r:embed="rId4"/>
          <a:srcRect l="7742" t="17778" r="6371" b="26308"/>
          <a:stretch/>
        </p:blipFill>
        <p:spPr>
          <a:xfrm>
            <a:off x="1413387" y="2104102"/>
            <a:ext cx="9365226" cy="34295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252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7874" y="2619861"/>
            <a:ext cx="11163184" cy="2308324"/>
          </a:xfrm>
          <a:prstGeom prst="rect">
            <a:avLst/>
          </a:prstGeom>
          <a:noFill/>
        </p:spPr>
        <p:txBody>
          <a:bodyPr wrap="square" rtlCol="0">
            <a:spAutoFit/>
          </a:bodyPr>
          <a:lstStyle/>
          <a:p>
            <a:pPr algn="ctr"/>
            <a:r>
              <a:rPr lang="en-US" sz="4800" b="1" dirty="0">
                <a:latin typeface="Raleway" panose="020B0003030101060003" pitchFamily="34" charset="0"/>
              </a:rPr>
              <a:t>Your Infinite Mind -</a:t>
            </a:r>
          </a:p>
          <a:p>
            <a:pPr algn="ctr"/>
            <a:r>
              <a:rPr lang="en-US" sz="4800" b="1" dirty="0">
                <a:latin typeface="Raleway" panose="020B0003030101060003" pitchFamily="34" charset="0"/>
              </a:rPr>
              <a:t>Using Your Mind to Get The </a:t>
            </a:r>
          </a:p>
          <a:p>
            <a:pPr algn="ctr"/>
            <a:r>
              <a:rPr lang="en-US" sz="4800" b="1" dirty="0">
                <a:latin typeface="Raleway" panose="020B0003030101060003" pitchFamily="34" charset="0"/>
              </a:rPr>
              <a:t>Results You Want</a:t>
            </a:r>
          </a:p>
        </p:txBody>
      </p:sp>
      <p:sp>
        <p:nvSpPr>
          <p:cNvPr id="7" name="Shape 61"/>
          <p:cNvSpPr/>
          <p:nvPr/>
        </p:nvSpPr>
        <p:spPr>
          <a:xfrm>
            <a:off x="0" y="-1"/>
            <a:ext cx="12192000" cy="144967"/>
          </a:xfrm>
          <a:prstGeom prst="rect">
            <a:avLst/>
          </a:prstGeom>
          <a:solidFill>
            <a:srgbClr val="8F5D49"/>
          </a:solidFill>
          <a:ln w="12700">
            <a:miter lim="400000"/>
          </a:ln>
        </p:spPr>
        <p:txBody>
          <a:bodyPr lIns="0" tIns="0" rIns="0" bIns="0" anchor="ctr"/>
          <a:lstStyle/>
          <a:p>
            <a:pPr lvl="0" algn="ctr">
              <a:defRPr>
                <a:solidFill>
                  <a:srgbClr val="FFFFFF"/>
                </a:solidFill>
              </a:defRPr>
            </a:pPr>
            <a:endParaRPr/>
          </a:p>
        </p:txBody>
      </p:sp>
      <p:pic>
        <p:nvPicPr>
          <p:cNvPr id="8" name="image2.png" descr="TIRnew-gradient.png"/>
          <p:cNvPicPr/>
          <p:nvPr/>
        </p:nvPicPr>
        <p:blipFill>
          <a:blip r:embed="rId2">
            <a:extLst/>
          </a:blip>
          <a:stretch>
            <a:fillRect/>
          </a:stretch>
        </p:blipFill>
        <p:spPr>
          <a:xfrm>
            <a:off x="9075173" y="358131"/>
            <a:ext cx="2690305" cy="557617"/>
          </a:xfrm>
          <a:prstGeom prst="rect">
            <a:avLst/>
          </a:prstGeom>
          <a:ln w="12700">
            <a:miter lim="400000"/>
          </a:ln>
        </p:spPr>
      </p:pic>
      <p:pic>
        <p:nvPicPr>
          <p:cNvPr id="2" name="Picture 1">
            <a:extLst>
              <a:ext uri="{FF2B5EF4-FFF2-40B4-BE49-F238E27FC236}">
                <a16:creationId xmlns:a16="http://schemas.microsoft.com/office/drawing/2014/main" id="{18D03515-C0B7-4B32-B15C-4A2DBEFEE1BA}"/>
              </a:ext>
            </a:extLst>
          </p:cNvPr>
          <p:cNvPicPr>
            <a:picLocks noChangeAspect="1"/>
          </p:cNvPicPr>
          <p:nvPr/>
        </p:nvPicPr>
        <p:blipFill>
          <a:blip r:embed="rId3"/>
          <a:stretch>
            <a:fillRect/>
          </a:stretch>
        </p:blipFill>
        <p:spPr>
          <a:xfrm>
            <a:off x="497873" y="497852"/>
            <a:ext cx="2304488" cy="1548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62914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39FEC-60EF-46A3-A052-CCC928F1D7DF}"/>
              </a:ext>
            </a:extLst>
          </p:cNvPr>
          <p:cNvPicPr>
            <a:picLocks noChangeAspect="1"/>
          </p:cNvPicPr>
          <p:nvPr/>
        </p:nvPicPr>
        <p:blipFill>
          <a:blip r:embed="rId2"/>
          <a:stretch>
            <a:fillRect/>
          </a:stretch>
        </p:blipFill>
        <p:spPr>
          <a:xfrm>
            <a:off x="314247" y="314788"/>
            <a:ext cx="2304488" cy="15485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3">
            <a:extLst>
              <a:ext uri="{FF2B5EF4-FFF2-40B4-BE49-F238E27FC236}">
                <a16:creationId xmlns:a16="http://schemas.microsoft.com/office/drawing/2014/main" id="{3005C52F-D906-4BDC-82BF-2C7F4CFC2B5A}"/>
              </a:ext>
            </a:extLst>
          </p:cNvPr>
          <p:cNvPicPr>
            <a:picLocks noChangeAspect="1"/>
          </p:cNvPicPr>
          <p:nvPr/>
        </p:nvPicPr>
        <p:blipFill>
          <a:blip r:embed="rId3"/>
          <a:stretch>
            <a:fillRect/>
          </a:stretch>
        </p:blipFill>
        <p:spPr>
          <a:xfrm>
            <a:off x="3741558" y="2078091"/>
            <a:ext cx="4708883" cy="2701818"/>
          </a:xfrm>
          <a:prstGeom prst="rect">
            <a:avLst/>
          </a:prstGeom>
        </p:spPr>
      </p:pic>
    </p:spTree>
    <p:extLst>
      <p:ext uri="{BB962C8B-B14F-4D97-AF65-F5344CB8AC3E}">
        <p14:creationId xmlns:p14="http://schemas.microsoft.com/office/powerpoint/2010/main" val="1424762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454</Words>
  <Application>Microsoft Office PowerPoint</Application>
  <PresentationFormat>Widescreen</PresentationFormat>
  <Paragraphs>51</Paragraphs>
  <Slides>30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Calibri Light</vt:lpstr>
      <vt:lpstr>Raleway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Lutz</dc:creator>
  <cp:lastModifiedBy>Thomas Ginn</cp:lastModifiedBy>
  <cp:revision>36</cp:revision>
  <dcterms:created xsi:type="dcterms:W3CDTF">2016-08-23T04:16:11Z</dcterms:created>
  <dcterms:modified xsi:type="dcterms:W3CDTF">2018-05-31T16:30:45Z</dcterms:modified>
</cp:coreProperties>
</file>